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8" r:id="rId3"/>
    <p:sldId id="269" r:id="rId4"/>
    <p:sldId id="270" r:id="rId5"/>
    <p:sldId id="271" r:id="rId6"/>
    <p:sldId id="272" r:id="rId7"/>
    <p:sldId id="273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630"/>
    <a:srgbClr val="52CBBE"/>
    <a:srgbClr val="FF5969"/>
    <a:srgbClr val="5D7373"/>
    <a:srgbClr val="00A0A8"/>
    <a:srgbClr val="52C9BD"/>
    <a:srgbClr val="F0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1" autoAdjust="0"/>
    <p:restoredTop sz="93870" autoAdjust="0"/>
  </p:normalViewPr>
  <p:slideViewPr>
    <p:cSldViewPr snapToGrid="0">
      <p:cViewPr>
        <p:scale>
          <a:sx n="75" d="100"/>
          <a:sy n="75" d="100"/>
        </p:scale>
        <p:origin x="-58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432E3-12BE-41D5-A302-3749A2267D0E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F7CCB-1C3B-4BCC-A7F5-0375B4729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7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7CCB-1C3B-4BCC-A7F5-0375B47296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6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t>30.08.2018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png"/><Relationship Id="rId7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.png"/><Relationship Id="rId7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image" Target="../media/image3.png"/><Relationship Id="rId5" Type="http://schemas.openxmlformats.org/officeDocument/2006/relationships/slide" Target="slide11.xml"/><Relationship Id="rId10" Type="http://schemas.openxmlformats.org/officeDocument/2006/relationships/hyperlink" Target="http://www.library.stai-sar.ac.id/" TargetMode="External"/><Relationship Id="rId4" Type="http://schemas.openxmlformats.org/officeDocument/2006/relationships/slide" Target="slide9.xml"/><Relationship Id="rId9" Type="http://schemas.openxmlformats.org/officeDocument/2006/relationships/hyperlink" Target="http://www.library.stai-sar.ac.id/NEW/form-registrasi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.png"/><Relationship Id="rId7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10" Type="http://schemas.openxmlformats.org/officeDocument/2006/relationships/image" Target="../media/image3.png"/><Relationship Id="rId4" Type="http://schemas.openxmlformats.org/officeDocument/2006/relationships/slide" Target="slide9.xml"/><Relationship Id="rId9" Type="http://schemas.openxmlformats.org/officeDocument/2006/relationships/hyperlink" Target="http://opac.stai-sar.ac.id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.png"/><Relationship Id="rId7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image" Target="../media/image3.png"/><Relationship Id="rId4" Type="http://schemas.openxmlformats.org/officeDocument/2006/relationships/slide" Target="slide9.xml"/><Relationship Id="rId9" Type="http://schemas.openxmlformats.org/officeDocument/2006/relationships/hyperlink" Target="http://opac.stai-sar.ac.id/index.php?p=perpanja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.png"/><Relationship Id="rId7" Type="http://schemas.openxmlformats.org/officeDocument/2006/relationships/slide" Target="slide1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slide" Target="slide12.xml"/><Relationship Id="rId12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11.png"/><Relationship Id="rId5" Type="http://schemas.openxmlformats.org/officeDocument/2006/relationships/slide" Target="slide10.xml"/><Relationship Id="rId10" Type="http://schemas.openxmlformats.org/officeDocument/2006/relationships/image" Target="../media/image10.png"/><Relationship Id="rId4" Type="http://schemas.openxmlformats.org/officeDocument/2006/relationships/slide" Target="slide9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nyil.info/" TargetMode="External"/><Relationship Id="rId3" Type="http://schemas.openxmlformats.org/officeDocument/2006/relationships/slide" Target="slide3.xml"/><Relationship Id="rId7" Type="http://schemas.openxmlformats.org/officeDocument/2006/relationships/hyperlink" Target="mailto:unyil@unyil.info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png"/><Relationship Id="rId7" Type="http://schemas.openxmlformats.org/officeDocument/2006/relationships/slide" Target="slide6.xml"/><Relationship Id="rId12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slide" Target="slide4.xml"/><Relationship Id="rId10" Type="http://schemas.openxmlformats.org/officeDocument/2006/relationships/image" Target="../media/image5.png"/><Relationship Id="rId4" Type="http://schemas.openxmlformats.org/officeDocument/2006/relationships/slide" Target="slide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png"/><Relationship Id="rId7" Type="http://schemas.openxmlformats.org/officeDocument/2006/relationships/slide" Target="slide6.xml"/><Relationship Id="rId12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9.png"/><Relationship Id="rId5" Type="http://schemas.openxmlformats.org/officeDocument/2006/relationships/slide" Target="slide3.xml"/><Relationship Id="rId10" Type="http://schemas.openxmlformats.org/officeDocument/2006/relationships/image" Target="../media/image8.png"/><Relationship Id="rId4" Type="http://schemas.openxmlformats.org/officeDocument/2006/relationships/slide" Target="slide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png"/><Relationship Id="rId7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openxmlformats.org/officeDocument/2006/relationships/hyperlink" Target="https://id.wikipedia.org/wiki/Literasi_informasi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.png"/><Relationship Id="rId7" Type="http://schemas.openxmlformats.org/officeDocument/2006/relationships/slide" Target="slide1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3.png"/><Relationship Id="rId5" Type="http://schemas.openxmlformats.org/officeDocument/2006/relationships/image" Target="../media/image1.png"/><Relationship Id="rId10" Type="http://schemas.openxmlformats.org/officeDocument/2006/relationships/hyperlink" Target="http://opac.stai-sar.ac.id/index.php?p=visitor" TargetMode="External"/><Relationship Id="rId4" Type="http://schemas.openxmlformats.org/officeDocument/2006/relationships/slide" Target="slide10.xml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3942996" y="676571"/>
            <a:ext cx="7278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5969"/>
                </a:solidFill>
                <a:latin typeface="Tw Cen MT" panose="020B0602020104020603" pitchFamily="34" charset="0"/>
              </a:rPr>
              <a:t>PERPUSTAKAAN</a:t>
            </a:r>
            <a:endParaRPr lang="en-US" sz="8000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5556262" y="5077866"/>
            <a:ext cx="4140553" cy="451824"/>
            <a:chOff x="4679586" y="878988"/>
            <a:chExt cx="1745757" cy="190500"/>
          </a:xfrm>
        </p:grpSpPr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F202974-31A3-4642-B671-F0DBBB7B4663}"/>
              </a:ext>
            </a:extLst>
          </p:cNvPr>
          <p:cNvSpPr txBox="1"/>
          <p:nvPr/>
        </p:nvSpPr>
        <p:spPr>
          <a:xfrm>
            <a:off x="3969382" y="1893255"/>
            <a:ext cx="727891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 smtClean="0">
                <a:solidFill>
                  <a:srgbClr val="52CBBE"/>
                </a:solidFill>
                <a:latin typeface="Tw Cen MT" panose="020B0602020104020603" pitchFamily="34" charset="0"/>
              </a:rPr>
              <a:t>STAIN SULTAN ABDURRAHMAN KEPULAUAN RIAU</a:t>
            </a:r>
            <a:endParaRPr lang="en-US" sz="4100" dirty="0">
              <a:solidFill>
                <a:srgbClr val="52CBBE"/>
              </a:solidFill>
              <a:latin typeface="Tw Cen MT" panose="020B06020201040206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9BCE1F0-A71E-4D4B-BE6A-A381604C28D2}"/>
              </a:ext>
            </a:extLst>
          </p:cNvPr>
          <p:cNvSpPr txBox="1"/>
          <p:nvPr/>
        </p:nvSpPr>
        <p:spPr>
          <a:xfrm>
            <a:off x="3987082" y="3323672"/>
            <a:ext cx="7278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w Cen MT" panose="020B0602020104020603" pitchFamily="34" charset="0"/>
              </a:rPr>
              <a:t>Disampaikan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Pada</a:t>
            </a:r>
            <a:r>
              <a:rPr lang="en-US" sz="2800" dirty="0" smtClean="0">
                <a:latin typeface="Tw Cen MT" panose="020B0602020104020603" pitchFamily="34" charset="0"/>
              </a:rPr>
              <a:t> Acara PBAK</a:t>
            </a:r>
          </a:p>
          <a:p>
            <a:pPr algn="ctr"/>
            <a:r>
              <a:rPr lang="en-US" sz="2800" dirty="0" err="1" smtClean="0">
                <a:latin typeface="Tw Cen MT" panose="020B0602020104020603" pitchFamily="34" charset="0"/>
              </a:rPr>
              <a:t>Tahun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Akademik</a:t>
            </a:r>
            <a:r>
              <a:rPr lang="en-US" sz="2800" dirty="0" smtClean="0">
                <a:latin typeface="Tw Cen MT" panose="020B0602020104020603" pitchFamily="34" charset="0"/>
              </a:rPr>
              <a:t> 2018/2019</a:t>
            </a:r>
          </a:p>
          <a:p>
            <a:pPr algn="ctr"/>
            <a:r>
              <a:rPr lang="en-US" sz="2800" dirty="0" err="1" smtClean="0">
                <a:latin typeface="Tw Cen MT" panose="020B0602020104020603" pitchFamily="34" charset="0"/>
              </a:rPr>
              <a:t>Bintan</a:t>
            </a:r>
            <a:r>
              <a:rPr lang="en-US" sz="2800" dirty="0" smtClean="0">
                <a:latin typeface="Tw Cen MT" panose="020B0602020104020603" pitchFamily="34" charset="0"/>
              </a:rPr>
              <a:t>, 31 </a:t>
            </a:r>
            <a:r>
              <a:rPr lang="en-US" sz="2800" dirty="0" err="1" smtClean="0">
                <a:latin typeface="Tw Cen MT" panose="020B0602020104020603" pitchFamily="34" charset="0"/>
              </a:rPr>
              <a:t>Agustus</a:t>
            </a:r>
            <a:r>
              <a:rPr lang="en-US" sz="2800" dirty="0" smtClean="0">
                <a:latin typeface="Tw Cen MT" panose="020B0602020104020603" pitchFamily="34" charset="0"/>
              </a:rPr>
              <a:t> 2018</a:t>
            </a:r>
            <a:endParaRPr lang="en-US" sz="2800" dirty="0">
              <a:latin typeface="Tw Cen MT" panose="020B06020201040206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8A16B82-6A3C-46F5-8D32-072FDF89864A}"/>
              </a:ext>
            </a:extLst>
          </p:cNvPr>
          <p:cNvGrpSpPr/>
          <p:nvPr/>
        </p:nvGrpSpPr>
        <p:grpSpPr>
          <a:xfrm>
            <a:off x="-9302800" y="0"/>
            <a:ext cx="12482920" cy="6858000"/>
            <a:chOff x="-290920" y="0"/>
            <a:chExt cx="12482920" cy="6858000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2" action="ppaction://hlinksldjump"/>
                </a:rPr>
                <a:t>Profile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E8AD023B-AE8D-405F-90E6-27B0D4707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9A27401-3327-4871-86AC-B461CA62C3AC}"/>
              </a:ext>
            </a:extLst>
          </p:cNvPr>
          <p:cNvGrpSpPr/>
          <p:nvPr/>
        </p:nvGrpSpPr>
        <p:grpSpPr>
          <a:xfrm>
            <a:off x="-8798784" y="0"/>
            <a:ext cx="11447501" cy="6858000"/>
            <a:chOff x="213096" y="0"/>
            <a:chExt cx="11447501" cy="6858000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A728384-87ED-4E87-8F78-97EB653FDC67}"/>
                </a:ext>
              </a:extLst>
            </p:cNvPr>
            <p:cNvSpPr txBox="1"/>
            <p:nvPr/>
          </p:nvSpPr>
          <p:spPr>
            <a:xfrm rot="16200000">
              <a:off x="10341391" y="3198166"/>
              <a:ext cx="199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  <a:latin typeface="Tw Cen MT" panose="020B0602020104020603" pitchFamily="34" charset="0"/>
                  <a:hlinkClick r:id="rId4" action="ppaction://hlinksldjump"/>
                </a:rPr>
                <a:t>Pustakawan</a:t>
              </a:r>
              <a:endParaRPr lang="en-US" sz="240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2B44F548-697F-412D-9B99-861C27246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C0099890-786A-4F87-960D-5DADE5168909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3EC5869-A976-4328-A864-2BB04E7E7BFC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5" action="ppaction://hlinksldjump"/>
                </a:rPr>
                <a:t>Sejarah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7C8E4AB7-ADC0-4FEE-AE7A-994F5DAD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0E4F6447-6163-4D6A-A8D2-BD63B6CB3A42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5CB8CB55-9DEC-4367-900E-7257FE1B874F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9DBAEDD6-7153-4AFF-BDC7-5A225B4B5642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12F9D37B-DE70-4087-8A7F-BBA0BAF5B6CF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6" action="ppaction://hlinksldjump"/>
                </a:rPr>
                <a:t>Visi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6" action="ppaction://hlinksldjump"/>
                </a:rPr>
                <a:t> </a:t>
              </a:r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6" action="ppaction://hlinksldjump"/>
                </a:rPr>
                <a:t>Misi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6FA13E8D-3FCC-4EC2-BD8C-6CE7CA0E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3FD3EE0D-FD02-4885-9AC0-03F414A9888F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60A9D552-2EF0-4DB4-9DC6-F52F2FD55E3C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DA27D1F1-923F-4591-A07A-39E775B734F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0E895421-2372-4C7F-93D2-3B0353A6E7BD}"/>
                </a:ext>
              </a:extLst>
            </p:cNvPr>
            <p:cNvSpPr txBox="1"/>
            <p:nvPr/>
          </p:nvSpPr>
          <p:spPr>
            <a:xfrm rot="16200000">
              <a:off x="8091629" y="3251164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7" action="ppaction://hlinksldjump"/>
                </a:rPr>
                <a:t>Pengertian</a:t>
              </a:r>
              <a:endParaRPr lang="en-US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1A9D6167-F7B8-4BFF-8BC5-2D13EF0CF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76789F00-2688-429D-926C-15F83152FDBE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FF862AB6-114D-4C6A-B849-5A11B3650265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30105858-8A3E-4676-96A7-18C1A74E36F4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8A634BD7-1512-45B6-AFE4-1EEA636625CB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8" action="ppaction://hlinksldjump"/>
                </a:rPr>
                <a:t>Istilah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6610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97C14D5-0388-44F5-AD76-F8BBAF179CD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151F346-69C6-4F86-BC1F-C57BA2384CC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2" action="ppaction://hlinksldjump"/>
                </a:rPr>
                <a:t>Info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63E93C38-ECA5-4094-81E9-196A3BD19EBD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5C85080E-7B66-43F0-AB4D-3A69B13C005A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405DAC1A-9BF8-460E-8D8B-77BFB6B27FF9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0DCA374-CD21-448B-8791-8A04A9A9A552}"/>
                </a:ext>
              </a:extLst>
            </p:cNvPr>
            <p:cNvSpPr txBox="1"/>
            <p:nvPr/>
          </p:nvSpPr>
          <p:spPr>
            <a:xfrm rot="16200000">
              <a:off x="10341391" y="3198166"/>
              <a:ext cx="199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4" action="ppaction://hlinksldjump"/>
                </a:rPr>
                <a:t>Tata Cara</a:t>
              </a:r>
              <a:endParaRPr lang="en-US" sz="24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B02914A7-C65F-4EFB-8FF4-9BB283DC3935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1A8923D-952E-459F-92C0-CCE4C5E45F88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5" action="ppaction://hlinksldjump"/>
                </a:rPr>
                <a:t>Telusur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7A67CF96-B24C-4BAD-8466-B32ECC2753A1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8B7B7434-49BE-47D6-BAE6-9B9134F0EC8C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080296C0-D397-432D-B5A1-CA7DA186EB1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73DE47E8-526D-4A96-A671-69E14D20D1EB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6" action="ppaction://hlinksldjump"/>
                </a:rPr>
                <a:t>Sirkulasi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="" xmlns:a16="http://schemas.microsoft.com/office/drawing/2014/main" id="{7FD4AAEC-83E5-4832-BEA2-517A195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FA452EB0-3109-45BB-9389-19F84818FE30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DF941D0C-24DA-4E77-BE08-34D6F94BD6FB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9747D82-077A-45F5-8822-6A7F978E7845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D0B26FA9-EA76-44C1-BA33-E4EBB060AC7E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7" action="ppaction://hlinksldjump"/>
                </a:rPr>
                <a:t>Sanksi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EF138C1A-5B68-42BE-B6B8-0EE1F473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2C48F6F2-7791-4D91-ADEC-77FE8FA739E3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F2E020DE-B46A-4F47-97AB-BB6C9038FA2E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8" action="ppaction://hlinksldjump"/>
                </a:rPr>
                <a:t>Tamat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5014452" y="443562"/>
            <a:ext cx="404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w Cen MT" panose="020B0602020104020603" pitchFamily="34" charset="0"/>
              </a:rPr>
              <a:t>KEANGGOTAN</a:t>
            </a:r>
            <a:endParaRPr lang="en-US" sz="4000" b="1" dirty="0">
              <a:solidFill>
                <a:srgbClr val="C00000"/>
              </a:solidFill>
              <a:latin typeface="Tw Cen MT" panose="020B06020201040206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3983965" y="2955085"/>
            <a:ext cx="459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rgbClr val="03A1A4"/>
                </a:solidFill>
                <a:latin typeface="Tw Cen MT" panose="020B0602020104020603" pitchFamily="34" charset="0"/>
                <a:hlinkClick r:id="rId9"/>
              </a:rPr>
              <a:t>Register Mandiri</a:t>
            </a:r>
            <a:endParaRPr lang="en-US" sz="3200" dirty="0">
              <a:solidFill>
                <a:srgbClr val="03A1A4"/>
              </a:solidFill>
              <a:latin typeface="Tw Cen MT" panose="020B06020201040206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4246693" y="4106431"/>
            <a:ext cx="4813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Pengambilan Photo</a:t>
            </a:r>
            <a:endParaRPr lang="en-US" sz="3200" dirty="0">
              <a:solidFill>
                <a:srgbClr val="03A1A4"/>
              </a:solidFill>
              <a:latin typeface="Tw Cen MT" panose="020B06020201040206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4901450" y="4700743"/>
            <a:ext cx="4965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Pengambilan KTA</a:t>
            </a:r>
            <a:endParaRPr lang="en-US" sz="3200" dirty="0">
              <a:solidFill>
                <a:srgbClr val="03A1A4"/>
              </a:solidFill>
              <a:latin typeface="Tw Cen MT" panose="020B06020201040206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3373821" y="1592205"/>
            <a:ext cx="6779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w Cen MT" panose="020B0602020104020603" pitchFamily="34" charset="0"/>
              </a:rPr>
              <a:t>Untuk</a:t>
            </a:r>
            <a:r>
              <a:rPr lang="en-US" sz="3200" dirty="0" smtClean="0">
                <a:latin typeface="Tw Cen MT" panose="020B0602020104020603" pitchFamily="34" charset="0"/>
              </a:rPr>
              <a:t> </a:t>
            </a:r>
            <a:r>
              <a:rPr lang="en-US" sz="3200" dirty="0" err="1" smtClean="0">
                <a:latin typeface="Tw Cen MT" panose="020B0602020104020603" pitchFamily="34" charset="0"/>
              </a:rPr>
              <a:t>Menjadi</a:t>
            </a:r>
            <a:r>
              <a:rPr lang="en-US" sz="3200" dirty="0" smtClean="0">
                <a:latin typeface="Tw Cen MT" panose="020B0602020104020603" pitchFamily="34" charset="0"/>
              </a:rPr>
              <a:t> </a:t>
            </a:r>
            <a:r>
              <a:rPr lang="en-US" sz="3200" dirty="0" err="1" smtClean="0">
                <a:latin typeface="Tw Cen MT" panose="020B0602020104020603" pitchFamily="34" charset="0"/>
              </a:rPr>
              <a:t>Anggota</a:t>
            </a:r>
            <a:r>
              <a:rPr lang="en-US" sz="3200" dirty="0" smtClean="0">
                <a:latin typeface="Tw Cen MT" panose="020B0602020104020603" pitchFamily="34" charset="0"/>
              </a:rPr>
              <a:t> </a:t>
            </a:r>
            <a:r>
              <a:rPr lang="en-US" sz="3200" dirty="0" err="1" smtClean="0">
                <a:latin typeface="Tw Cen MT" panose="020B0602020104020603" pitchFamily="34" charset="0"/>
              </a:rPr>
              <a:t>Perpustakaan</a:t>
            </a:r>
            <a:r>
              <a:rPr lang="en-US" sz="3200" dirty="0" smtClean="0">
                <a:latin typeface="Tw Cen MT" panose="020B0602020104020603" pitchFamily="34" charset="0"/>
              </a:rPr>
              <a:t>, yang </a:t>
            </a:r>
            <a:r>
              <a:rPr lang="en-US" sz="3200" dirty="0" err="1" smtClean="0">
                <a:latin typeface="Tw Cen MT" panose="020B0602020104020603" pitchFamily="34" charset="0"/>
              </a:rPr>
              <a:t>bersangkutan</a:t>
            </a:r>
            <a:r>
              <a:rPr lang="en-US" sz="3200" dirty="0" smtClean="0">
                <a:latin typeface="Tw Cen MT" panose="020B0602020104020603" pitchFamily="34" charset="0"/>
              </a:rPr>
              <a:t> </a:t>
            </a:r>
            <a:r>
              <a:rPr lang="en-US" sz="3200" dirty="0" err="1" smtClean="0">
                <a:latin typeface="Tw Cen MT" panose="020B0602020104020603" pitchFamily="34" charset="0"/>
              </a:rPr>
              <a:t>harus</a:t>
            </a:r>
            <a:r>
              <a:rPr lang="en-US" sz="3200" dirty="0" smtClean="0">
                <a:latin typeface="Tw Cen MT" panose="020B0602020104020603" pitchFamily="34" charset="0"/>
              </a:rPr>
              <a:t> </a:t>
            </a:r>
            <a:r>
              <a:rPr lang="en-US" sz="3200" dirty="0" err="1" smtClean="0">
                <a:latin typeface="Tw Cen MT" panose="020B0602020104020603" pitchFamily="34" charset="0"/>
              </a:rPr>
              <a:t>memiliki</a:t>
            </a:r>
            <a:r>
              <a:rPr lang="en-US" sz="3200" dirty="0" smtClean="0">
                <a:latin typeface="Tw Cen MT" panose="020B0602020104020603" pitchFamily="34" charset="0"/>
              </a:rPr>
              <a:t> KTA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4246692" y="3428999"/>
            <a:ext cx="228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(</a:t>
            </a:r>
            <a:r>
              <a:rPr lang="en-US" sz="2400" i="1" dirty="0" err="1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Klik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2400" i="1" dirty="0" err="1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simulasi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)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56" name="Curved Left Arrow 55"/>
          <p:cNvSpPr/>
          <p:nvPr/>
        </p:nvSpPr>
        <p:spPr>
          <a:xfrm>
            <a:off x="8383291" y="3879951"/>
            <a:ext cx="1920750" cy="2226357"/>
          </a:xfrm>
          <a:prstGeom prst="curvedLef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425700" y="5315864"/>
            <a:ext cx="5913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3A1A4"/>
                </a:solidFill>
                <a:latin typeface="Tw Cen MT" panose="020B0602020104020603" pitchFamily="34" charset="0"/>
                <a:hlinkClick r:id="rId10"/>
              </a:rPr>
              <a:t>http://www.library.stai-sar.ac.id/</a:t>
            </a:r>
            <a:endParaRPr lang="en-US" sz="3200" dirty="0">
              <a:solidFill>
                <a:srgbClr val="03A1A4"/>
              </a:solidFill>
              <a:latin typeface="Tw Cen MT" panose="020B0602020104020603" pitchFamily="34" charset="0"/>
            </a:endParaRPr>
          </a:p>
        </p:txBody>
      </p:sp>
      <p:pic>
        <p:nvPicPr>
          <p:cNvPr id="59" name="Picture 2" descr="C:\Documents and Settings\unyil\My Documents\file-1174819_960_72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596449" y="3240832"/>
            <a:ext cx="584619" cy="5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543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2" action="ppaction://hlinksldjump"/>
                </a:rPr>
                <a:t>Info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228944"/>
              <a:ext cx="1992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4" action="ppaction://hlinksldjump"/>
                </a:rPr>
                <a:t>Tata Cara </a:t>
              </a:r>
              <a:r>
                <a:rPr lang="en-US" sz="20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4" action="ppaction://hlinksldjump"/>
                </a:rPr>
                <a:t>Masuk</a:t>
              </a:r>
              <a:endParaRPr lang="en-US" sz="20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265724" y="-3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281943"/>
              <a:ext cx="199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5" action="ppaction://hlinksldjump"/>
                </a:rPr>
                <a:t>Keanggotaan</a:t>
              </a:r>
              <a:endParaRPr lang="en-US" sz="24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6" action="ppaction://hlinksldjump"/>
                </a:rPr>
                <a:t>Sirkulasi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D3577A8-E9FC-43B7-B3E2-76EDDA51C160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7" action="ppaction://hlinksldjump"/>
                </a:rPr>
                <a:t>Sanksi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8" action="ppaction://hlinksldjump"/>
                </a:rPr>
                <a:t>Tamat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5" name="AutoShape 2" descr="https://library.stai-sar.ac.id/NEW/wp-content/uploads/2018/07/Fauzi-S.Sos_.-MA-120x1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4F202974-31A3-4642-B671-F0DBBB7B4663}"/>
              </a:ext>
            </a:extLst>
          </p:cNvPr>
          <p:cNvSpPr txBox="1"/>
          <p:nvPr/>
        </p:nvSpPr>
        <p:spPr>
          <a:xfrm>
            <a:off x="2288512" y="346508"/>
            <a:ext cx="727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>
                <a:solidFill>
                  <a:srgbClr val="52CBBE"/>
                </a:solidFill>
                <a:latin typeface="Swis721 Blk BT" panose="020B0904030502020204" pitchFamily="34" charset="0"/>
              </a:rPr>
              <a:t>PENELUSURAN</a:t>
            </a:r>
            <a:endParaRPr lang="en-US" sz="3200" dirty="0">
              <a:solidFill>
                <a:srgbClr val="52CBBE"/>
              </a:solidFill>
              <a:latin typeface="Swis721 Blk BT" panose="020B0904030502020204" pitchFamily="34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="" xmlns:a16="http://schemas.microsoft.com/office/drawing/2014/main" id="{7277CEC9-24C9-4B1D-964A-A216786A7724}"/>
              </a:ext>
            </a:extLst>
          </p:cNvPr>
          <p:cNvCxnSpPr/>
          <p:nvPr/>
        </p:nvCxnSpPr>
        <p:spPr>
          <a:xfrm>
            <a:off x="4306973" y="1967260"/>
            <a:ext cx="3484505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F1840EDE-DF70-433F-86FE-A402BC5C2DDE}"/>
              </a:ext>
            </a:extLst>
          </p:cNvPr>
          <p:cNvGrpSpPr/>
          <p:nvPr/>
        </p:nvGrpSpPr>
        <p:grpSpPr>
          <a:xfrm>
            <a:off x="4210098" y="1861713"/>
            <a:ext cx="211094" cy="211094"/>
            <a:chOff x="1677812" y="4248152"/>
            <a:chExt cx="211094" cy="211094"/>
          </a:xfrm>
        </p:grpSpPr>
        <p:sp>
          <p:nvSpPr>
            <p:cNvPr id="94" name="Oval 93">
              <a:extLst>
                <a:ext uri="{FF2B5EF4-FFF2-40B4-BE49-F238E27FC236}">
                  <a16:creationId xmlns="" xmlns:a16="http://schemas.microsoft.com/office/drawing/2014/main" id="{43B84625-CD81-4477-AFEA-2D657FFA16C5}"/>
                </a:ext>
              </a:extLst>
            </p:cNvPr>
            <p:cNvSpPr/>
            <p:nvPr/>
          </p:nvSpPr>
          <p:spPr>
            <a:xfrm>
              <a:off x="1677812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="" xmlns:a16="http://schemas.microsoft.com/office/drawing/2014/main" id="{90BB5737-FB23-4CC2-81BC-52D57E7FB8E9}"/>
                </a:ext>
              </a:extLst>
            </p:cNvPr>
            <p:cNvSpPr/>
            <p:nvPr/>
          </p:nvSpPr>
          <p:spPr>
            <a:xfrm>
              <a:off x="1708100" y="4278440"/>
              <a:ext cx="150518" cy="150518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E76B67BC-401F-4EA8-8CBE-EEB8DFAA45A7}"/>
              </a:ext>
            </a:extLst>
          </p:cNvPr>
          <p:cNvGrpSpPr/>
          <p:nvPr/>
        </p:nvGrpSpPr>
        <p:grpSpPr>
          <a:xfrm>
            <a:off x="7664952" y="1862508"/>
            <a:ext cx="211094" cy="211094"/>
            <a:chOff x="3855819" y="4248152"/>
            <a:chExt cx="211094" cy="211094"/>
          </a:xfrm>
        </p:grpSpPr>
        <p:sp>
          <p:nvSpPr>
            <p:cNvPr id="97" name="Oval 96">
              <a:extLst>
                <a:ext uri="{FF2B5EF4-FFF2-40B4-BE49-F238E27FC236}">
                  <a16:creationId xmlns="" xmlns:a16="http://schemas.microsoft.com/office/drawing/2014/main" id="{A399A27A-C7E8-457C-9D90-A66A1BF1F76F}"/>
                </a:ext>
              </a:extLst>
            </p:cNvPr>
            <p:cNvSpPr/>
            <p:nvPr/>
          </p:nvSpPr>
          <p:spPr>
            <a:xfrm>
              <a:off x="3855819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="" xmlns:a16="http://schemas.microsoft.com/office/drawing/2014/main" id="{C4008114-54A1-42C2-9000-1CC3AE1D8927}"/>
                </a:ext>
              </a:extLst>
            </p:cNvPr>
            <p:cNvSpPr/>
            <p:nvPr/>
          </p:nvSpPr>
          <p:spPr>
            <a:xfrm>
              <a:off x="3886107" y="4278440"/>
              <a:ext cx="150518" cy="150518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E9582EE9-5831-4F6F-B29E-0BEB719C4F1E}"/>
              </a:ext>
            </a:extLst>
          </p:cNvPr>
          <p:cNvGrpSpPr/>
          <p:nvPr/>
        </p:nvGrpSpPr>
        <p:grpSpPr>
          <a:xfrm>
            <a:off x="2979630" y="2476632"/>
            <a:ext cx="2694909" cy="498833"/>
            <a:chOff x="1514240" y="4816886"/>
            <a:chExt cx="2289049" cy="660360"/>
          </a:xfrm>
        </p:grpSpPr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895C2AE9-E6EE-4572-8B9B-0A1C8899D6FE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488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  <a:hlinkClick r:id="rId9"/>
                </a:rPr>
                <a:t>www.opac.stai-sar.ac.id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8DC71A93-B148-4A8B-B0CA-4AD086FE8D7B}"/>
                </a:ext>
              </a:extLst>
            </p:cNvPr>
            <p:cNvSpPr txBox="1"/>
            <p:nvPr/>
          </p:nvSpPr>
          <p:spPr>
            <a:xfrm>
              <a:off x="1733898" y="5110552"/>
              <a:ext cx="1849733" cy="366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70B20FE2-BC47-4EB2-B7EA-CBE6F5B390D3}"/>
              </a:ext>
            </a:extLst>
          </p:cNvPr>
          <p:cNvSpPr txBox="1"/>
          <p:nvPr/>
        </p:nvSpPr>
        <p:spPr>
          <a:xfrm>
            <a:off x="3165712" y="2053162"/>
            <a:ext cx="22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FF5969"/>
                </a:solidFill>
                <a:latin typeface="Tw Cen MT" panose="020B0602020104020603" pitchFamily="34" charset="0"/>
              </a:rPr>
              <a:t>OPAC</a:t>
            </a:r>
            <a:endParaRPr lang="en-US" sz="2800" b="1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EEB19012-A13E-4E01-97E1-4BD9BE0B2C4A}"/>
              </a:ext>
            </a:extLst>
          </p:cNvPr>
          <p:cNvGrpSpPr/>
          <p:nvPr/>
        </p:nvGrpSpPr>
        <p:grpSpPr>
          <a:xfrm>
            <a:off x="6676439" y="2486958"/>
            <a:ext cx="2289049" cy="548656"/>
            <a:chOff x="1514240" y="4816886"/>
            <a:chExt cx="2289049" cy="548656"/>
          </a:xfrm>
        </p:grpSpPr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5FF83314-6443-4064-B8AD-715FDF38C0B1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Berdasarkan No Klas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AFB0129A-D09E-4693-96AE-20F4A2C31E42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B58D17C2-3595-44AD-9D77-27C29A8030BC}"/>
              </a:ext>
            </a:extLst>
          </p:cNvPr>
          <p:cNvSpPr txBox="1"/>
          <p:nvPr/>
        </p:nvSpPr>
        <p:spPr>
          <a:xfrm>
            <a:off x="6631469" y="2053957"/>
            <a:ext cx="22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52CBBE"/>
                </a:solidFill>
                <a:latin typeface="Tw Cen MT" panose="020B0602020104020603" pitchFamily="34" charset="0"/>
              </a:rPr>
              <a:t>RAK</a:t>
            </a:r>
            <a:endParaRPr lang="en-US" sz="2800" b="1" dirty="0">
              <a:solidFill>
                <a:srgbClr val="52CBBE"/>
              </a:solidFill>
              <a:latin typeface="Tw Cen MT" panose="020B0602020104020603" pitchFamily="34" charset="0"/>
            </a:endParaRPr>
          </a:p>
        </p:txBody>
      </p:sp>
      <p:cxnSp>
        <p:nvCxnSpPr>
          <p:cNvPr id="107" name="Straight Arrow Connector 106"/>
          <p:cNvCxnSpPr>
            <a:stCxn id="94" idx="5"/>
          </p:cNvCxnSpPr>
          <p:nvPr/>
        </p:nvCxnSpPr>
        <p:spPr>
          <a:xfrm>
            <a:off x="4390278" y="2041893"/>
            <a:ext cx="1460754" cy="1692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98" idx="3"/>
          </p:cNvCxnSpPr>
          <p:nvPr/>
        </p:nvCxnSpPr>
        <p:spPr>
          <a:xfrm flipH="1">
            <a:off x="6000925" y="2021271"/>
            <a:ext cx="1716358" cy="1712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590AD362-84BB-49C7-8C91-CDB895729924}"/>
              </a:ext>
            </a:extLst>
          </p:cNvPr>
          <p:cNvGrpSpPr/>
          <p:nvPr/>
        </p:nvGrpSpPr>
        <p:grpSpPr>
          <a:xfrm>
            <a:off x="5820118" y="3703544"/>
            <a:ext cx="211094" cy="211094"/>
            <a:chOff x="5973250" y="4248152"/>
            <a:chExt cx="211094" cy="211094"/>
          </a:xfrm>
        </p:grpSpPr>
        <p:sp>
          <p:nvSpPr>
            <p:cNvPr id="110" name="Oval 109">
              <a:extLst>
                <a:ext uri="{FF2B5EF4-FFF2-40B4-BE49-F238E27FC236}">
                  <a16:creationId xmlns="" xmlns:a16="http://schemas.microsoft.com/office/drawing/2014/main" id="{A32FB427-F316-4459-B06D-2A2B27FC7053}"/>
                </a:ext>
              </a:extLst>
            </p:cNvPr>
            <p:cNvSpPr/>
            <p:nvPr/>
          </p:nvSpPr>
          <p:spPr>
            <a:xfrm>
              <a:off x="5973250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="" xmlns:a16="http://schemas.microsoft.com/office/drawing/2014/main" id="{C35EF795-8B2D-4CD0-87FF-5756B089D921}"/>
                </a:ext>
              </a:extLst>
            </p:cNvPr>
            <p:cNvSpPr/>
            <p:nvPr/>
          </p:nvSpPr>
          <p:spPr>
            <a:xfrm>
              <a:off x="6003538" y="4278440"/>
              <a:ext cx="150518" cy="150518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115D3786-3CB0-4D98-9C2D-11D4FBA5EAB9}"/>
              </a:ext>
            </a:extLst>
          </p:cNvPr>
          <p:cNvGrpSpPr/>
          <p:nvPr/>
        </p:nvGrpSpPr>
        <p:grpSpPr>
          <a:xfrm>
            <a:off x="4856399" y="3962522"/>
            <a:ext cx="2289049" cy="914128"/>
            <a:chOff x="1572296" y="4451414"/>
            <a:chExt cx="2289049" cy="914128"/>
          </a:xfrm>
        </p:grpSpPr>
        <p:sp>
          <p:nvSpPr>
            <p:cNvPr id="113" name="TextBox 112">
              <a:extLst>
                <a:ext uri="{FF2B5EF4-FFF2-40B4-BE49-F238E27FC236}">
                  <a16:creationId xmlns="" xmlns:a16="http://schemas.microsoft.com/office/drawing/2014/main" id="{572131EC-94E6-4982-85F7-903D6FA72171}"/>
                </a:ext>
              </a:extLst>
            </p:cNvPr>
            <p:cNvSpPr txBox="1"/>
            <p:nvPr/>
          </p:nvSpPr>
          <p:spPr>
            <a:xfrm>
              <a:off x="1572296" y="4451414"/>
              <a:ext cx="2289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Minta Bantuan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="" xmlns:a16="http://schemas.microsoft.com/office/drawing/2014/main" id="{B60C2261-B057-44FB-B300-F0F52E3F90C0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D8562F22-E78F-4DD5-9BBD-EEAB69C0B365}"/>
              </a:ext>
            </a:extLst>
          </p:cNvPr>
          <p:cNvSpPr txBox="1"/>
          <p:nvPr/>
        </p:nvSpPr>
        <p:spPr>
          <a:xfrm>
            <a:off x="4814976" y="4188528"/>
            <a:ext cx="22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FEC630"/>
                </a:solidFill>
                <a:latin typeface="Tw Cen MT" panose="020B0602020104020603" pitchFamily="34" charset="0"/>
              </a:rPr>
              <a:t>PETUGAS</a:t>
            </a:r>
            <a:endParaRPr lang="en-US" sz="2800" b="1" dirty="0">
              <a:solidFill>
                <a:srgbClr val="FEC630"/>
              </a:solidFill>
              <a:latin typeface="Tw Cen MT" panose="020B0602020104020603" pitchFamily="34" charset="0"/>
            </a:endParaRPr>
          </a:p>
        </p:txBody>
      </p:sp>
      <p:pic>
        <p:nvPicPr>
          <p:cNvPr id="117" name="Picture 2" descr="C:\Documents and Settings\unyil\My Documents\file-1174819_960_720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165539" y="3240832"/>
            <a:ext cx="584619" cy="5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290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02" grpId="0"/>
      <p:bldP spid="106" grpId="0"/>
      <p:bldP spid="1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2" action="ppaction://hlinksldjump"/>
                </a:rPr>
                <a:t>Info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36612"/>
              <a:ext cx="1992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4" action="ppaction://hlinksldjump"/>
                </a:rPr>
                <a:t>Tata Cara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281943"/>
              <a:ext cx="199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5" action="ppaction://hlinksldjump"/>
                </a:rPr>
                <a:t>Keanggotaan</a:t>
              </a:r>
              <a:endParaRPr lang="en-US" sz="24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6" action="ppaction://hlinksldjump"/>
                </a:rPr>
                <a:t>Telusur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7" action="ppaction://hlinksldjump"/>
                </a:rPr>
                <a:t>Sanksi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8" action="ppaction://hlinksldjump"/>
                </a:rPr>
                <a:t>Tamat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4F202974-31A3-4642-B671-F0DBBB7B4663}"/>
              </a:ext>
            </a:extLst>
          </p:cNvPr>
          <p:cNvSpPr txBox="1"/>
          <p:nvPr/>
        </p:nvSpPr>
        <p:spPr>
          <a:xfrm>
            <a:off x="2325111" y="479508"/>
            <a:ext cx="7278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dirty="0" smtClean="0">
                <a:solidFill>
                  <a:srgbClr val="52CBBE"/>
                </a:solidFill>
                <a:latin typeface="Swis721 Blk BT" panose="020B0904030502020204" pitchFamily="34" charset="0"/>
              </a:rPr>
              <a:t>SIRKULASI</a:t>
            </a:r>
            <a:endParaRPr lang="en-US" sz="4400" dirty="0">
              <a:solidFill>
                <a:srgbClr val="52CBBE"/>
              </a:solidFill>
              <a:latin typeface="Swis721 Blk BT" panose="020B0904030502020204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642619BF-D98C-42FE-8077-B8745D93F239}"/>
              </a:ext>
            </a:extLst>
          </p:cNvPr>
          <p:cNvGrpSpPr/>
          <p:nvPr/>
        </p:nvGrpSpPr>
        <p:grpSpPr>
          <a:xfrm>
            <a:off x="1804919" y="1533677"/>
            <a:ext cx="2644771" cy="899276"/>
            <a:chOff x="466266" y="4416136"/>
            <a:chExt cx="2644771" cy="899276"/>
          </a:xfrm>
        </p:grpSpPr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47D438D1-4A2C-457A-A675-A2FFD11F8FC1}"/>
                </a:ext>
              </a:extLst>
            </p:cNvPr>
            <p:cNvSpPr txBox="1"/>
            <p:nvPr/>
          </p:nvSpPr>
          <p:spPr>
            <a:xfrm>
              <a:off x="466266" y="4416136"/>
              <a:ext cx="2644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 smtClean="0">
                  <a:solidFill>
                    <a:srgbClr val="FF5969"/>
                  </a:solidFill>
                  <a:latin typeface="Tw Cen MT" panose="020B0602020104020603" pitchFamily="34" charset="0"/>
                </a:rPr>
                <a:t>PEMINJAMAN</a:t>
              </a:r>
              <a:endParaRPr lang="en-US" sz="2800" b="1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EFA98CF0-C7D5-4BB1-AE6B-892973EDC2B3}"/>
                </a:ext>
              </a:extLst>
            </p:cNvPr>
            <p:cNvSpPr txBox="1"/>
            <p:nvPr/>
          </p:nvSpPr>
          <p:spPr>
            <a:xfrm>
              <a:off x="466266" y="4853747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b="1" dirty="0" smtClean="0">
                  <a:latin typeface="Tw Cen MT" panose="020B0602020104020603" pitchFamily="34" charset="0"/>
                </a:rPr>
                <a:t>Layanan Sirkulasi</a:t>
              </a:r>
              <a:endParaRPr lang="en-US" sz="2400" b="1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EC238A46-6DC2-415E-858B-EDB9C705F5D2}"/>
              </a:ext>
            </a:extLst>
          </p:cNvPr>
          <p:cNvGrpSpPr/>
          <p:nvPr/>
        </p:nvGrpSpPr>
        <p:grpSpPr>
          <a:xfrm>
            <a:off x="3802667" y="2843634"/>
            <a:ext cx="3160590" cy="1268608"/>
            <a:chOff x="3344736" y="4416136"/>
            <a:chExt cx="2644771" cy="1268608"/>
          </a:xfrm>
        </p:grpSpPr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CCBD766E-1FDC-47EC-AFE3-250300F9E1D4}"/>
                </a:ext>
              </a:extLst>
            </p:cNvPr>
            <p:cNvSpPr txBox="1"/>
            <p:nvPr/>
          </p:nvSpPr>
          <p:spPr>
            <a:xfrm>
              <a:off x="3344736" y="4416136"/>
              <a:ext cx="2644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P</a:t>
              </a:r>
              <a:r>
                <a:rPr lang="id-ID" sz="2800" b="1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ERPANJANG</a:t>
              </a:r>
              <a:endParaRPr lang="en-US" sz="2800" b="1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="" xmlns:a16="http://schemas.microsoft.com/office/drawing/2014/main" id="{9DD83A3E-FC84-4E9E-A039-E9CA92AC9309}"/>
                </a:ext>
              </a:extLst>
            </p:cNvPr>
            <p:cNvSpPr txBox="1"/>
            <p:nvPr/>
          </p:nvSpPr>
          <p:spPr>
            <a:xfrm>
              <a:off x="3344736" y="4853747"/>
              <a:ext cx="2644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AutoNum type="arabicPeriod"/>
              </a:pPr>
              <a:r>
                <a:rPr lang="id-ID" sz="2400" b="1" dirty="0" smtClean="0">
                  <a:latin typeface="Tw Cen MT" panose="020B0602020104020603" pitchFamily="34" charset="0"/>
                  <a:hlinkClick r:id="rId9"/>
                </a:rPr>
                <a:t>Mandiri 24 jam</a:t>
              </a:r>
              <a:r>
                <a:rPr lang="en-US" sz="2400" b="1" dirty="0" smtClean="0">
                  <a:latin typeface="Tw Cen MT" panose="020B0602020104020603" pitchFamily="34" charset="0"/>
                  <a:hlinkClick r:id="rId9"/>
                </a:rPr>
                <a:t> </a:t>
              </a:r>
              <a:endParaRPr lang="id-ID" sz="2400" b="1" dirty="0" smtClean="0">
                <a:latin typeface="Tw Cen MT" panose="020B0602020104020603" pitchFamily="34" charset="0"/>
              </a:endParaRPr>
            </a:p>
            <a:p>
              <a:pPr marL="457200" indent="-457200" algn="ctr">
                <a:buAutoNum type="arabicPeriod"/>
              </a:pPr>
              <a:r>
                <a:rPr lang="id-ID" sz="2400" b="1" dirty="0" smtClean="0">
                  <a:latin typeface="Tw Cen MT" panose="020B0602020104020603" pitchFamily="34" charset="0"/>
                </a:rPr>
                <a:t>Layanan sirkulasi</a:t>
              </a:r>
              <a:endParaRPr lang="en-US" sz="2400" b="1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A5E2E5DE-DB63-4888-A16C-FBB53DF5105F}"/>
              </a:ext>
            </a:extLst>
          </p:cNvPr>
          <p:cNvGrpSpPr/>
          <p:nvPr/>
        </p:nvGrpSpPr>
        <p:grpSpPr>
          <a:xfrm>
            <a:off x="6562218" y="4425040"/>
            <a:ext cx="3071520" cy="899276"/>
            <a:chOff x="6392877" y="4416136"/>
            <a:chExt cx="2644771" cy="899276"/>
          </a:xfrm>
        </p:grpSpPr>
        <p:sp>
          <p:nvSpPr>
            <p:cNvPr id="109" name="TextBox 108">
              <a:extLst>
                <a:ext uri="{FF2B5EF4-FFF2-40B4-BE49-F238E27FC236}">
                  <a16:creationId xmlns="" xmlns:a16="http://schemas.microsoft.com/office/drawing/2014/main" id="{A72104E9-D31B-4FE5-8105-9C439D743046}"/>
                </a:ext>
              </a:extLst>
            </p:cNvPr>
            <p:cNvSpPr txBox="1"/>
            <p:nvPr/>
          </p:nvSpPr>
          <p:spPr>
            <a:xfrm>
              <a:off x="6392877" y="4416136"/>
              <a:ext cx="2644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 smtClean="0">
                  <a:solidFill>
                    <a:srgbClr val="5D7373"/>
                  </a:solidFill>
                  <a:latin typeface="Tw Cen MT" panose="020B0602020104020603" pitchFamily="34" charset="0"/>
                </a:rPr>
                <a:t>PENGEMBALIAN</a:t>
              </a:r>
              <a:endParaRPr lang="en-US" sz="2800" b="1" dirty="0">
                <a:solidFill>
                  <a:srgbClr val="5D737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="" xmlns:a16="http://schemas.microsoft.com/office/drawing/2014/main" id="{2C9848EF-A792-46BC-8A1A-95DC4C6A8499}"/>
                </a:ext>
              </a:extLst>
            </p:cNvPr>
            <p:cNvSpPr txBox="1"/>
            <p:nvPr/>
          </p:nvSpPr>
          <p:spPr>
            <a:xfrm>
              <a:off x="6392877" y="4853747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b="1" dirty="0" smtClean="0">
                  <a:latin typeface="Tw Cen MT" panose="020B0602020104020603" pitchFamily="34" charset="0"/>
                </a:rPr>
                <a:t>Layanan Sirkulasi</a:t>
              </a:r>
              <a:endParaRPr lang="en-US" sz="2400" b="1" dirty="0">
                <a:latin typeface="Tw Cen MT" panose="020B0602020104020603" pitchFamily="34" charset="0"/>
              </a:endParaRPr>
            </a:p>
          </p:txBody>
        </p:sp>
      </p:grpSp>
      <p:pic>
        <p:nvPicPr>
          <p:cNvPr id="112" name="Picture 2" descr="C:\Documents and Settings\unyil\My Documents\file-1174819_960_720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76979" y="3240832"/>
            <a:ext cx="584619" cy="5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1853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2" action="ppaction://hlinksldjump"/>
                </a:rPr>
                <a:t>Info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67389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4" action="ppaction://hlinksldjump"/>
                </a:rPr>
                <a:t>Tata Cara</a:t>
              </a:r>
              <a:endParaRPr lang="en-US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281943"/>
              <a:ext cx="199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5" action="ppaction://hlinksldjump"/>
                </a:rPr>
                <a:t>Keanggotaan</a:t>
              </a:r>
              <a:endParaRPr lang="en-US" sz="24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6" action="ppaction://hlinksldjump"/>
                </a:rPr>
                <a:t>Telusur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7" action="ppaction://hlinksldjump"/>
                </a:rPr>
                <a:t>Sirkulasi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8" action="ppaction://hlinksldjump"/>
                </a:rPr>
                <a:t>Tamat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1998146" y="445089"/>
            <a:ext cx="4736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>
                <a:solidFill>
                  <a:srgbClr val="FF5969"/>
                </a:solidFill>
                <a:latin typeface="Tw Cen MT" panose="020B0602020104020603" pitchFamily="34" charset="0"/>
              </a:rPr>
              <a:t>SANKSI/</a:t>
            </a:r>
            <a:r>
              <a:rPr lang="en-US" sz="4400" b="1" dirty="0" smtClean="0">
                <a:solidFill>
                  <a:srgbClr val="FF5969"/>
                </a:solidFill>
                <a:latin typeface="Tw Cen MT" panose="020B0602020104020603" pitchFamily="34" charset="0"/>
              </a:rPr>
              <a:t>D</a:t>
            </a:r>
            <a:r>
              <a:rPr lang="id-ID" sz="4400" b="1" dirty="0" smtClean="0">
                <a:solidFill>
                  <a:srgbClr val="FF5969"/>
                </a:solidFill>
                <a:latin typeface="Tw Cen MT" panose="020B0602020104020603" pitchFamily="34" charset="0"/>
              </a:rPr>
              <a:t>ENDA</a:t>
            </a:r>
            <a:endParaRPr lang="en-US" sz="4400" b="1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1772135" y="1454640"/>
            <a:ext cx="7419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solidFill>
                  <a:srgbClr val="52CBBE"/>
                </a:solidFill>
                <a:latin typeface="Tw Cen MT" panose="020B0602020104020603" pitchFamily="34" charset="0"/>
              </a:rPr>
              <a:t>Keterlambatan Mengembalikan</a:t>
            </a:r>
            <a:endParaRPr lang="en-US" sz="3600" b="1" dirty="0">
              <a:solidFill>
                <a:srgbClr val="52CBBE"/>
              </a:solidFill>
              <a:latin typeface="Tw Cen MT" panose="020B06020201040206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9BCE1F0-A71E-4D4B-BE6A-A381604C28D2}"/>
              </a:ext>
            </a:extLst>
          </p:cNvPr>
          <p:cNvSpPr txBox="1"/>
          <p:nvPr/>
        </p:nvSpPr>
        <p:spPr>
          <a:xfrm>
            <a:off x="1884061" y="2134188"/>
            <a:ext cx="580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latin typeface="Tw Cen MT" panose="020B0602020104020603" pitchFamily="34" charset="0"/>
              </a:rPr>
              <a:t>Akan di ajak menjadi pustakawan</a:t>
            </a:r>
            <a:endParaRPr lang="en-US" sz="2800" dirty="0">
              <a:latin typeface="Tw Cen MT" panose="020B06020201040206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2033520" y="2940424"/>
            <a:ext cx="376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solidFill>
                  <a:srgbClr val="FFC000"/>
                </a:solidFill>
                <a:latin typeface="Tw Cen MT" panose="020B0602020104020603" pitchFamily="34" charset="0"/>
              </a:rPr>
              <a:t>KTA Hilang</a:t>
            </a:r>
            <a:endParaRPr lang="en-US" sz="3600" b="1" dirty="0">
              <a:solidFill>
                <a:srgbClr val="FFC000"/>
              </a:solidFill>
              <a:latin typeface="Tw Cen MT" panose="020B06020201040206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79BCE1F0-A71E-4D4B-BE6A-A381604C28D2}"/>
              </a:ext>
            </a:extLst>
          </p:cNvPr>
          <p:cNvSpPr txBox="1"/>
          <p:nvPr/>
        </p:nvSpPr>
        <p:spPr>
          <a:xfrm>
            <a:off x="2081649" y="3930905"/>
            <a:ext cx="7278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latin typeface="Tw Cen MT" panose="020B0602020104020603" pitchFamily="34" charset="0"/>
              </a:rPr>
              <a:t>Agar melapor ke petugas &amp; mengisi belangko kehilangan</a:t>
            </a:r>
            <a:endParaRPr lang="en-US" sz="2800" dirty="0">
              <a:latin typeface="Tw Cen MT" panose="020B06020201040206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79BCE1F0-A71E-4D4B-BE6A-A381604C28D2}"/>
              </a:ext>
            </a:extLst>
          </p:cNvPr>
          <p:cNvSpPr txBox="1"/>
          <p:nvPr/>
        </p:nvSpPr>
        <p:spPr>
          <a:xfrm>
            <a:off x="2070142" y="5046330"/>
            <a:ext cx="7278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>
                <a:latin typeface="Tw Cen MT" panose="020B0602020104020603" pitchFamily="34" charset="0"/>
              </a:rPr>
              <a:t>KTA sementara akan diterbit 14 hari kerja setelah pelaporan</a:t>
            </a:r>
            <a:endParaRPr lang="en-US" sz="2800" dirty="0">
              <a:latin typeface="Tw Cen MT" panose="020B0602020104020603" pitchFamily="34" charset="0"/>
            </a:endParaRPr>
          </a:p>
        </p:txBody>
      </p:sp>
      <p:pic>
        <p:nvPicPr>
          <p:cNvPr id="69" name="Picture 2" descr="C:\Documents and Settings\unyil\My Documents\file-1174819_960_720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09439" y="3240832"/>
            <a:ext cx="584619" cy="5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2755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8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2" action="ppaction://hlinksldjump"/>
                </a:rPr>
                <a:t>Info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67389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4" action="ppaction://hlinksldjump"/>
                </a:rPr>
                <a:t>Tata Cara</a:t>
              </a:r>
              <a:endParaRPr lang="en-US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281943"/>
              <a:ext cx="199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5" action="ppaction://hlinksldjump"/>
                </a:rPr>
                <a:t>Keanggotaan</a:t>
              </a:r>
              <a:endParaRPr lang="en-US" sz="24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6" action="ppaction://hlinksldjump"/>
                </a:rPr>
                <a:t>Telusur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7" action="ppaction://hlinksldjump"/>
                </a:rPr>
                <a:t>Sirkulasi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1838862" y="-3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8" action="ppaction://hlinksldjump"/>
                </a:rPr>
                <a:t>Sanksi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F202974-31A3-4642-B671-F0DBBB7B4663}"/>
              </a:ext>
            </a:extLst>
          </p:cNvPr>
          <p:cNvSpPr txBox="1"/>
          <p:nvPr/>
        </p:nvSpPr>
        <p:spPr>
          <a:xfrm>
            <a:off x="2519131" y="1859340"/>
            <a:ext cx="5481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52CBBE"/>
                </a:solidFill>
                <a:latin typeface="Swis721 Blk BT" panose="020B0904030502020204" pitchFamily="34" charset="0"/>
              </a:rPr>
              <a:t>SEKIAN</a:t>
            </a:r>
          </a:p>
          <a:p>
            <a:pPr algn="ctr"/>
            <a:r>
              <a:rPr lang="en-US" sz="4800" dirty="0" smtClean="0">
                <a:solidFill>
                  <a:srgbClr val="52CBBE"/>
                </a:solidFill>
                <a:latin typeface="Swis721 Blk BT" panose="020B0904030502020204" pitchFamily="34" charset="0"/>
              </a:rPr>
              <a:t>TERIMAKASIH</a:t>
            </a:r>
            <a:endParaRPr lang="en-US" sz="4800" dirty="0">
              <a:solidFill>
                <a:srgbClr val="52CBBE"/>
              </a:solidFill>
              <a:latin typeface="Swis721 Blk BT" panose="020B0904030502020204" pitchFamily="34" charset="0"/>
            </a:endParaRPr>
          </a:p>
        </p:txBody>
      </p:sp>
      <p:pic>
        <p:nvPicPr>
          <p:cNvPr id="33" name="Picture 2" descr="C:\Documents and Settings\unyil\My Documents\file-1174819_960_720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1899" y="3240832"/>
            <a:ext cx="584619" cy="5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unyil\My Documents\My Palettes\Nor Fifah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6" y="3778070"/>
            <a:ext cx="2357162" cy="235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nyil\My Documents\My Palettes\Sant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459" y="3832095"/>
            <a:ext cx="2358000" cy="23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nyil\My Documents\My Palettes\z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38" y="3863277"/>
            <a:ext cx="2358000" cy="23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unyil\My Documents\My Palettes\My Pictures\unyil l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8" y="1257096"/>
            <a:ext cx="2358000" cy="235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0070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Tw Cen MT" panose="020B0602020104020603" pitchFamily="34" charset="0"/>
                  <a:hlinkClick r:id="rId2" action="ppaction://hlinksldjump"/>
                </a:rPr>
                <a:t>Home</a:t>
              </a:r>
              <a:endParaRPr lang="en-US" sz="360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318887" y="3273666"/>
              <a:ext cx="2037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3" action="ppaction://hlinksldjump"/>
                </a:rPr>
                <a:t>Pustakawan</a:t>
              </a:r>
              <a:endParaRPr lang="en-US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9117129" y="3281943"/>
              <a:ext cx="199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5" action="ppaction://hlinksldjump"/>
                </a:rPr>
                <a:t>Sejarah</a:t>
              </a:r>
              <a:endParaRPr lang="en-US" sz="24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746452" y="3189607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6" action="ppaction://hlinksldjump"/>
                </a:rPr>
                <a:t>Visi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6" action="ppaction://hlinksldjump"/>
                </a:rPr>
                <a:t> </a:t>
              </a:r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6" action="ppaction://hlinksldjump"/>
                </a:rPr>
                <a:t>Misi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C2E1C67-7A8F-4EB5-AB00-3C754858084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7795C74-0308-4781-BEE6-B62AE6D17152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services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follow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A14E1B91-C212-4889-8705-49BCDB383225}"/>
              </a:ext>
            </a:extLst>
          </p:cNvPr>
          <p:cNvGrpSpPr/>
          <p:nvPr/>
        </p:nvGrpSpPr>
        <p:grpSpPr>
          <a:xfrm>
            <a:off x="3641368" y="3428999"/>
            <a:ext cx="6791601" cy="2803911"/>
            <a:chOff x="2795389" y="3874286"/>
            <a:chExt cx="6791601" cy="2803911"/>
          </a:xfrm>
        </p:grpSpPr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A94C4F95-2EDE-46B0-8B26-C72D6D3C8DB3}"/>
                </a:ext>
              </a:extLst>
            </p:cNvPr>
            <p:cNvSpPr txBox="1"/>
            <p:nvPr/>
          </p:nvSpPr>
          <p:spPr>
            <a:xfrm>
              <a:off x="4168474" y="3874286"/>
              <a:ext cx="40454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Unyil</a:t>
              </a:r>
              <a:r>
                <a:rPr lang="en-US" sz="32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, </a:t>
              </a:r>
              <a:r>
                <a:rPr lang="en-US" sz="3200" dirty="0" err="1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S.Pd</a:t>
              </a:r>
              <a:endParaRPr lang="en-US" sz="32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7DC9F996-36A0-4A1D-8C4B-F6DAF0FDA7C8}"/>
                </a:ext>
              </a:extLst>
            </p:cNvPr>
            <p:cNvSpPr txBox="1"/>
            <p:nvPr/>
          </p:nvSpPr>
          <p:spPr>
            <a:xfrm>
              <a:off x="4371806" y="4356721"/>
              <a:ext cx="3638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Tw Cen MT" panose="020B0602020104020603" pitchFamily="34" charset="0"/>
                </a:rPr>
                <a:t>Ka</a:t>
              </a:r>
              <a:r>
                <a:rPr lang="en-US" sz="2400" dirty="0" smtClean="0">
                  <a:latin typeface="Tw Cen MT" panose="020B0602020104020603" pitchFamily="34" charset="0"/>
                </a:rPr>
                <a:t>. Unit </a:t>
              </a:r>
              <a:r>
                <a:rPr lang="en-US" sz="2400" dirty="0" err="1" smtClean="0">
                  <a:latin typeface="Tw Cen MT" panose="020B0602020104020603" pitchFamily="34" charset="0"/>
                </a:rPr>
                <a:t>Perpustakaan</a:t>
              </a:r>
              <a:endParaRPr lang="en-US" sz="2400" dirty="0">
                <a:latin typeface="Tw Cen MT" panose="020B0602020104020603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9EDE56FF-3E69-4484-9673-AC7FA14D3D89}"/>
                </a:ext>
              </a:extLst>
            </p:cNvPr>
            <p:cNvSpPr txBox="1"/>
            <p:nvPr/>
          </p:nvSpPr>
          <p:spPr>
            <a:xfrm>
              <a:off x="3757575" y="4814447"/>
              <a:ext cx="4914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Tw Cen MT" panose="020B0602020104020603" pitchFamily="34" charset="0"/>
                </a:rPr>
                <a:t>Tempat</a:t>
              </a:r>
              <a:r>
                <a:rPr lang="en-US" dirty="0" smtClean="0"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latin typeface="Tw Cen MT" panose="020B0602020104020603" pitchFamily="34" charset="0"/>
                </a:rPr>
                <a:t>Tgl</a:t>
              </a:r>
              <a:r>
                <a:rPr lang="en-US" dirty="0" smtClean="0"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latin typeface="Tw Cen MT" panose="020B0602020104020603" pitchFamily="34" charset="0"/>
                </a:rPr>
                <a:t>Lahir</a:t>
              </a:r>
              <a:r>
                <a:rPr lang="en-US" dirty="0" smtClean="0">
                  <a:latin typeface="Tw Cen MT" panose="020B0602020104020603" pitchFamily="34" charset="0"/>
                </a:rPr>
                <a:t> : </a:t>
              </a:r>
              <a:r>
                <a:rPr lang="en-US" dirty="0" err="1" smtClean="0">
                  <a:latin typeface="Tw Cen MT" panose="020B0602020104020603" pitchFamily="34" charset="0"/>
                </a:rPr>
                <a:t>Sejuba</a:t>
              </a:r>
              <a:r>
                <a:rPr lang="en-US" dirty="0" smtClean="0">
                  <a:latin typeface="Tw Cen MT" panose="020B0602020104020603" pitchFamily="34" charset="0"/>
                </a:rPr>
                <a:t>, 12 </a:t>
              </a:r>
              <a:r>
                <a:rPr lang="en-US" dirty="0" err="1" smtClean="0">
                  <a:latin typeface="Tw Cen MT" panose="020B0602020104020603" pitchFamily="34" charset="0"/>
                </a:rPr>
                <a:t>Desember</a:t>
              </a:r>
              <a:r>
                <a:rPr lang="en-US" dirty="0" smtClean="0">
                  <a:latin typeface="Tw Cen MT" panose="020B0602020104020603" pitchFamily="34" charset="0"/>
                </a:rPr>
                <a:t> 1984</a:t>
              </a:r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944799B2-E7B9-4C01-A37D-BB60C6C75D12}"/>
                </a:ext>
              </a:extLst>
            </p:cNvPr>
            <p:cNvSpPr txBox="1"/>
            <p:nvPr/>
          </p:nvSpPr>
          <p:spPr>
            <a:xfrm>
              <a:off x="2795389" y="5200869"/>
              <a:ext cx="679160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Tw Cen MT" panose="020B0602020104020603" pitchFamily="34" charset="0"/>
                </a:rPr>
                <a:t>Alamat</a:t>
              </a:r>
              <a:r>
                <a:rPr lang="en-US" dirty="0" smtClean="0"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latin typeface="Tw Cen MT" panose="020B0602020104020603" pitchFamily="34" charset="0"/>
                </a:rPr>
                <a:t>Rumah</a:t>
              </a:r>
              <a:r>
                <a:rPr lang="en-US" dirty="0" smtClean="0">
                  <a:latin typeface="Tw Cen MT" panose="020B0602020104020603" pitchFamily="34" charset="0"/>
                </a:rPr>
                <a:t> : Jl. </a:t>
              </a:r>
              <a:r>
                <a:rPr lang="en-US" dirty="0" err="1" smtClean="0">
                  <a:latin typeface="Tw Cen MT" panose="020B0602020104020603" pitchFamily="34" charset="0"/>
                </a:rPr>
                <a:t>Satria</a:t>
              </a:r>
              <a:r>
                <a:rPr lang="en-US" dirty="0" smtClean="0"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latin typeface="Tw Cen MT" panose="020B0602020104020603" pitchFamily="34" charset="0"/>
                </a:rPr>
                <a:t>Perum</a:t>
              </a:r>
              <a:r>
                <a:rPr lang="en-US" dirty="0" smtClean="0">
                  <a:latin typeface="Tw Cen MT" panose="020B0602020104020603" pitchFamily="34" charset="0"/>
                </a:rPr>
                <a:t>. Palm Hill No. 106</a:t>
              </a:r>
            </a:p>
            <a:p>
              <a:pPr algn="ctr"/>
              <a:r>
                <a:rPr lang="en-US" dirty="0" err="1" smtClean="0">
                  <a:latin typeface="Tw Cen MT" panose="020B0602020104020603" pitchFamily="34" charset="0"/>
                </a:rPr>
                <a:t>Hp</a:t>
              </a:r>
              <a:r>
                <a:rPr lang="en-US" dirty="0" smtClean="0">
                  <a:latin typeface="Tw Cen MT" panose="020B0602020104020603" pitchFamily="34" charset="0"/>
                </a:rPr>
                <a:t> : 0812 7019 0309</a:t>
              </a:r>
            </a:p>
            <a:p>
              <a:pPr algn="ctr"/>
              <a:r>
                <a:rPr lang="en-US" dirty="0" smtClean="0">
                  <a:latin typeface="Tw Cen MT" panose="020B0602020104020603" pitchFamily="34" charset="0"/>
                </a:rPr>
                <a:t>E-Mail : </a:t>
              </a:r>
              <a:r>
                <a:rPr lang="en-US" dirty="0" smtClean="0">
                  <a:latin typeface="Tw Cen MT" panose="020B0602020104020603" pitchFamily="34" charset="0"/>
                  <a:hlinkClick r:id="rId7"/>
                </a:rPr>
                <a:t>unyil@unyil.info</a:t>
              </a:r>
              <a:endParaRPr lang="en-US" dirty="0" smtClean="0">
                <a:latin typeface="Tw Cen MT" panose="020B0602020104020603" pitchFamily="34" charset="0"/>
              </a:endParaRPr>
            </a:p>
            <a:p>
              <a:pPr algn="ctr"/>
              <a:r>
                <a:rPr lang="en-US" dirty="0" smtClean="0">
                  <a:latin typeface="Tw Cen MT" panose="020B0602020104020603" pitchFamily="34" charset="0"/>
                </a:rPr>
                <a:t>Website : </a:t>
              </a:r>
              <a:r>
                <a:rPr lang="en-US" dirty="0" smtClean="0">
                  <a:latin typeface="Tw Cen MT" panose="020B0602020104020603" pitchFamily="34" charset="0"/>
                  <a:hlinkClick r:id="rId8"/>
                </a:rPr>
                <a:t>https://unyil.info</a:t>
              </a:r>
              <a:endParaRPr lang="en-US" dirty="0" smtClean="0">
                <a:latin typeface="Tw Cen MT" panose="020B0602020104020603" pitchFamily="34" charset="0"/>
              </a:endParaRPr>
            </a:p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</p:grpSp>
      <p:pic>
        <p:nvPicPr>
          <p:cNvPr id="40" name="Picture 4" descr="C:\Users\Unyil Natuna\Pictures\Unyi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70" y="1030326"/>
            <a:ext cx="2385068" cy="237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Documents and Settings\unyil\My Documents\file-1174819_960_72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11439" y="3240832"/>
            <a:ext cx="584619" cy="5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061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97C14D5-0388-44F5-AD76-F8BBAF179CD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151F346-69C6-4F86-BC1F-C57BA2384CC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2" action="ppaction://hlinksldjump"/>
                </a:rPr>
                <a:t>Home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63E93C38-ECA5-4094-81E9-196A3BD19EBD}"/>
              </a:ext>
            </a:extLst>
          </p:cNvPr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5C85080E-7B66-43F0-AB4D-3A69B13C005A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405DAC1A-9BF8-460E-8D8B-77BFB6B27FF9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0DCA374-CD21-448B-8791-8A04A9A9A552}"/>
                </a:ext>
              </a:extLst>
            </p:cNvPr>
            <p:cNvSpPr txBox="1"/>
            <p:nvPr/>
          </p:nvSpPr>
          <p:spPr>
            <a:xfrm rot="16200000">
              <a:off x="10341391" y="3198166"/>
              <a:ext cx="199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4" action="ppaction://hlinksldjump"/>
                </a:rPr>
                <a:t>Profile</a:t>
              </a:r>
              <a:endParaRPr lang="en-US" sz="24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B02914A7-C65F-4EFB-8FF4-9BB283DC3935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1A8923D-952E-459F-92C0-CCE4C5E45F88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5" action="ppaction://hlinksldjump"/>
                </a:rPr>
                <a:t>Sejarah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7A67CF96-B24C-4BAD-8466-B32ECC2753A1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8B7B7434-49BE-47D6-BAE6-9B9134F0EC8C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080296C0-D397-432D-B5A1-CA7DA186EB1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73DE47E8-526D-4A96-A671-69E14D20D1EB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6" action="ppaction://hlinksldjump"/>
                </a:rPr>
                <a:t>Visi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6" action="ppaction://hlinksldjump"/>
                </a:rPr>
                <a:t> </a:t>
              </a:r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6" action="ppaction://hlinksldjump"/>
                </a:rPr>
                <a:t>Misi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="" xmlns:a16="http://schemas.microsoft.com/office/drawing/2014/main" id="{7FD4AAEC-83E5-4832-BEA2-517A195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FA452EB0-3109-45BB-9389-19F84818FE30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DF941D0C-24DA-4E77-BE08-34D6F94BD6FB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9747D82-077A-45F5-8822-6A7F978E7845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D0B26FA9-EA76-44C1-BA33-E4EBB060AC7E}"/>
                </a:ext>
              </a:extLst>
            </p:cNvPr>
            <p:cNvSpPr txBox="1"/>
            <p:nvPr/>
          </p:nvSpPr>
          <p:spPr>
            <a:xfrm rot="16200000">
              <a:off x="8091629" y="3251164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7" action="ppaction://hlinksldjump"/>
                </a:rPr>
                <a:t>Pengerian</a:t>
              </a:r>
              <a:endParaRPr lang="en-US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EF138C1A-5B68-42BE-B6B8-0EE1F473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2C48F6F2-7791-4D91-ADEC-77FE8FA739E3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F2E020DE-B46A-4F47-97AB-BB6C9038FA2E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8" action="ppaction://hlinksldjump"/>
                </a:rPr>
                <a:t>Istilah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8A4AD62D-BD7E-415D-B725-6AC37487928F}"/>
              </a:ext>
            </a:extLst>
          </p:cNvPr>
          <p:cNvSpPr/>
          <p:nvPr/>
        </p:nvSpPr>
        <p:spPr>
          <a:xfrm>
            <a:off x="2618856" y="1623565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8106C475-63FF-4B88-9037-7D4296DCF408}"/>
              </a:ext>
            </a:extLst>
          </p:cNvPr>
          <p:cNvSpPr/>
          <p:nvPr/>
        </p:nvSpPr>
        <p:spPr>
          <a:xfrm>
            <a:off x="5316517" y="1594502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BEA41108-70F3-44FD-9476-BB5FCAD01852}"/>
              </a:ext>
            </a:extLst>
          </p:cNvPr>
          <p:cNvSpPr/>
          <p:nvPr/>
        </p:nvSpPr>
        <p:spPr>
          <a:xfrm>
            <a:off x="8085950" y="1589351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9" name="Picture 5" descr="C:\Documents and Settings\unyil\My Documents\My Palettes\Nor Fifa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695" y="1759432"/>
            <a:ext cx="1749687" cy="175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6" descr="C:\Documents and Settings\unyil\My Documents\My Palettes\z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46" y="1719240"/>
            <a:ext cx="1859144" cy="185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7" descr="C:\Documents and Settings\unyil\My Documents\My Palettes\Sant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249" y="1709193"/>
            <a:ext cx="1863457" cy="186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4" name="Group 143">
            <a:extLst>
              <a:ext uri="{FF2B5EF4-FFF2-40B4-BE49-F238E27FC236}">
                <a16:creationId xmlns="" xmlns:a16="http://schemas.microsoft.com/office/drawing/2014/main" id="{FFECBB9F-A6DA-4867-8BFF-1EB9CC0E78D3}"/>
              </a:ext>
            </a:extLst>
          </p:cNvPr>
          <p:cNvGrpSpPr/>
          <p:nvPr/>
        </p:nvGrpSpPr>
        <p:grpSpPr>
          <a:xfrm>
            <a:off x="2699943" y="1589351"/>
            <a:ext cx="662608" cy="523220"/>
            <a:chOff x="668600" y="2123782"/>
            <a:chExt cx="662608" cy="523220"/>
          </a:xfrm>
        </p:grpSpPr>
        <p:sp>
          <p:nvSpPr>
            <p:cNvPr id="145" name="Oval 144">
              <a:extLst>
                <a:ext uri="{FF2B5EF4-FFF2-40B4-BE49-F238E27FC236}">
                  <a16:creationId xmlns="" xmlns:a16="http://schemas.microsoft.com/office/drawing/2014/main" id="{758FFA05-60D3-49D7-AD33-70C14A462582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="" xmlns:a16="http://schemas.microsoft.com/office/drawing/2014/main" id="{6F674720-AA72-463C-A9F5-CC05A31FD455}"/>
                </a:ext>
              </a:extLst>
            </p:cNvPr>
            <p:cNvSpPr txBox="1"/>
            <p:nvPr/>
          </p:nvSpPr>
          <p:spPr>
            <a:xfrm>
              <a:off x="66860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01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="" xmlns:a16="http://schemas.microsoft.com/office/drawing/2014/main" id="{F148DB69-DF3E-4C33-B538-AF9F73BD860D}"/>
              </a:ext>
            </a:extLst>
          </p:cNvPr>
          <p:cNvGrpSpPr/>
          <p:nvPr/>
        </p:nvGrpSpPr>
        <p:grpSpPr>
          <a:xfrm>
            <a:off x="5387748" y="1589351"/>
            <a:ext cx="662608" cy="523220"/>
            <a:chOff x="662610" y="2123782"/>
            <a:chExt cx="662608" cy="523220"/>
          </a:xfrm>
        </p:grpSpPr>
        <p:sp>
          <p:nvSpPr>
            <p:cNvPr id="148" name="Oval 147">
              <a:extLst>
                <a:ext uri="{FF2B5EF4-FFF2-40B4-BE49-F238E27FC236}">
                  <a16:creationId xmlns="" xmlns:a16="http://schemas.microsoft.com/office/drawing/2014/main" id="{AECF5359-B27A-4EA4-9470-E15A636740F1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="" xmlns:a16="http://schemas.microsoft.com/office/drawing/2014/main" id="{45730238-5131-470C-B8FC-1D599D94B747}"/>
                </a:ext>
              </a:extLst>
            </p:cNvPr>
            <p:cNvSpPr txBox="1"/>
            <p:nvPr/>
          </p:nvSpPr>
          <p:spPr>
            <a:xfrm>
              <a:off x="66261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02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999227E9-EB21-4059-B513-140E8EB32283}"/>
              </a:ext>
            </a:extLst>
          </p:cNvPr>
          <p:cNvGrpSpPr/>
          <p:nvPr/>
        </p:nvGrpSpPr>
        <p:grpSpPr>
          <a:xfrm>
            <a:off x="8142078" y="1596925"/>
            <a:ext cx="662608" cy="508072"/>
            <a:chOff x="662610" y="2131356"/>
            <a:chExt cx="662608" cy="508072"/>
          </a:xfrm>
        </p:grpSpPr>
        <p:sp>
          <p:nvSpPr>
            <p:cNvPr id="151" name="Oval 150">
              <a:extLst>
                <a:ext uri="{FF2B5EF4-FFF2-40B4-BE49-F238E27FC236}">
                  <a16:creationId xmlns="" xmlns:a16="http://schemas.microsoft.com/office/drawing/2014/main" id="{16BFFE64-6C8E-4F76-92AF-FE854A15A057}"/>
                </a:ext>
              </a:extLst>
            </p:cNvPr>
            <p:cNvSpPr/>
            <p:nvPr/>
          </p:nvSpPr>
          <p:spPr>
            <a:xfrm>
              <a:off x="739878" y="2131356"/>
              <a:ext cx="508072" cy="508072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="" xmlns:a16="http://schemas.microsoft.com/office/drawing/2014/main" id="{A560E021-6D3E-44E0-9017-02F6FD846B8E}"/>
                </a:ext>
              </a:extLst>
            </p:cNvPr>
            <p:cNvSpPr txBox="1"/>
            <p:nvPr/>
          </p:nvSpPr>
          <p:spPr>
            <a:xfrm>
              <a:off x="662610" y="2154558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03</a:t>
              </a:r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4F202974-31A3-4642-B671-F0DBBB7B4663}"/>
              </a:ext>
            </a:extLst>
          </p:cNvPr>
          <p:cNvSpPr txBox="1"/>
          <p:nvPr/>
        </p:nvSpPr>
        <p:spPr>
          <a:xfrm>
            <a:off x="2892687" y="479508"/>
            <a:ext cx="727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2CBBE"/>
                </a:solidFill>
                <a:latin typeface="Swis721 Blk BT" panose="020B0904030502020204" pitchFamily="34" charset="0"/>
              </a:rPr>
              <a:t>PUSTAKAWAN</a:t>
            </a:r>
            <a:endParaRPr lang="en-US" sz="3200" dirty="0">
              <a:solidFill>
                <a:srgbClr val="52CBBE"/>
              </a:solidFill>
              <a:latin typeface="Swis721 Blk BT" panose="020B0904030502020204" pitchFamily="34" charset="0"/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="" xmlns:a16="http://schemas.microsoft.com/office/drawing/2014/main" id="{642619BF-D98C-42FE-8077-B8745D93F239}"/>
              </a:ext>
            </a:extLst>
          </p:cNvPr>
          <p:cNvGrpSpPr/>
          <p:nvPr/>
        </p:nvGrpSpPr>
        <p:grpSpPr>
          <a:xfrm>
            <a:off x="2320188" y="4112242"/>
            <a:ext cx="2644771" cy="899276"/>
            <a:chOff x="466266" y="4416136"/>
            <a:chExt cx="2644771" cy="899276"/>
          </a:xfrm>
        </p:grpSpPr>
        <p:sp>
          <p:nvSpPr>
            <p:cNvPr id="173" name="TextBox 172">
              <a:extLst>
                <a:ext uri="{FF2B5EF4-FFF2-40B4-BE49-F238E27FC236}">
                  <a16:creationId xmlns="" xmlns:a16="http://schemas.microsoft.com/office/drawing/2014/main" id="{47D438D1-4A2C-457A-A675-A2FFD11F8FC1}"/>
                </a:ext>
              </a:extLst>
            </p:cNvPr>
            <p:cNvSpPr txBox="1"/>
            <p:nvPr/>
          </p:nvSpPr>
          <p:spPr>
            <a:xfrm>
              <a:off x="466266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5969"/>
                  </a:solidFill>
                  <a:latin typeface="Tw Cen MT" panose="020B0602020104020603" pitchFamily="34" charset="0"/>
                </a:rPr>
                <a:t>Nor </a:t>
              </a:r>
              <a:r>
                <a:rPr lang="en-US" sz="2400" b="1" dirty="0" err="1" smtClean="0">
                  <a:solidFill>
                    <a:srgbClr val="FF5969"/>
                  </a:solidFill>
                  <a:latin typeface="Tw Cen MT" panose="020B0602020104020603" pitchFamily="34" charset="0"/>
                </a:rPr>
                <a:t>Hafifah</a:t>
              </a:r>
              <a:r>
                <a:rPr lang="en-US" sz="2400" b="1" dirty="0" smtClean="0">
                  <a:solidFill>
                    <a:srgbClr val="FF5969"/>
                  </a:solidFill>
                  <a:latin typeface="Tw Cen MT" panose="020B0602020104020603" pitchFamily="34" charset="0"/>
                </a:rPr>
                <a:t>, </a:t>
              </a:r>
              <a:r>
                <a:rPr lang="en-US" sz="2400" b="1" dirty="0" err="1" smtClean="0">
                  <a:solidFill>
                    <a:srgbClr val="FF5969"/>
                  </a:solidFill>
                  <a:latin typeface="Tw Cen MT" panose="020B0602020104020603" pitchFamily="34" charset="0"/>
                </a:rPr>
                <a:t>S.Pd.I</a:t>
              </a:r>
              <a:endParaRPr lang="en-US" sz="2400" b="1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="" xmlns:a16="http://schemas.microsoft.com/office/drawing/2014/main" id="{EFA98CF0-C7D5-4BB1-AE6B-892973EDC2B3}"/>
                </a:ext>
              </a:extLst>
            </p:cNvPr>
            <p:cNvSpPr txBox="1"/>
            <p:nvPr/>
          </p:nvSpPr>
          <p:spPr>
            <a:xfrm>
              <a:off x="466266" y="4853747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Tw Cen MT" panose="020B0602020104020603" pitchFamily="34" charset="0"/>
                </a:rPr>
                <a:t>TATA UASAHA</a:t>
              </a:r>
              <a:endParaRPr lang="en-US" sz="2400" b="1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="" xmlns:a16="http://schemas.microsoft.com/office/drawing/2014/main" id="{EC238A46-6DC2-415E-858B-EDB9C705F5D2}"/>
              </a:ext>
            </a:extLst>
          </p:cNvPr>
          <p:cNvGrpSpPr/>
          <p:nvPr/>
        </p:nvGrpSpPr>
        <p:grpSpPr>
          <a:xfrm>
            <a:off x="5058756" y="4112242"/>
            <a:ext cx="3160590" cy="1637940"/>
            <a:chOff x="3344736" y="4416136"/>
            <a:chExt cx="2644771" cy="1637940"/>
          </a:xfrm>
        </p:grpSpPr>
        <p:sp>
          <p:nvSpPr>
            <p:cNvPr id="176" name="TextBox 175">
              <a:extLst>
                <a:ext uri="{FF2B5EF4-FFF2-40B4-BE49-F238E27FC236}">
                  <a16:creationId xmlns="" xmlns:a16="http://schemas.microsoft.com/office/drawing/2014/main" id="{CCBD766E-1FDC-47EC-AFE3-250300F9E1D4}"/>
                </a:ext>
              </a:extLst>
            </p:cNvPr>
            <p:cNvSpPr txBox="1"/>
            <p:nvPr/>
          </p:nvSpPr>
          <p:spPr>
            <a:xfrm>
              <a:off x="3344736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Santi </a:t>
              </a:r>
              <a:r>
                <a:rPr lang="en-US" sz="2400" b="1" dirty="0" err="1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Puji</a:t>
              </a:r>
              <a:r>
                <a:rPr lang="en-US" sz="2400" b="1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Astuti</a:t>
              </a:r>
              <a:r>
                <a:rPr lang="en-US" sz="2400" b="1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, </a:t>
              </a:r>
              <a:r>
                <a:rPr lang="en-US" sz="2400" b="1" dirty="0" err="1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S.Pd</a:t>
              </a:r>
              <a:endParaRPr lang="en-US" sz="2400" b="1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="" xmlns:a16="http://schemas.microsoft.com/office/drawing/2014/main" id="{9DD83A3E-FC84-4E9E-A039-E9CA92AC9309}"/>
                </a:ext>
              </a:extLst>
            </p:cNvPr>
            <p:cNvSpPr txBox="1"/>
            <p:nvPr/>
          </p:nvSpPr>
          <p:spPr>
            <a:xfrm>
              <a:off x="3344736" y="4853747"/>
              <a:ext cx="26447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Tw Cen MT" panose="020B0602020104020603" pitchFamily="34" charset="0"/>
                </a:rPr>
                <a:t>Bidang</a:t>
              </a:r>
              <a:r>
                <a:rPr lang="en-US" sz="2400" b="1" dirty="0" smtClean="0">
                  <a:latin typeface="Tw Cen MT" panose="020B0602020104020603" pitchFamily="34" charset="0"/>
                </a:rPr>
                <a:t> </a:t>
              </a:r>
              <a:r>
                <a:rPr lang="en-US" sz="2400" b="1" dirty="0" err="1" smtClean="0">
                  <a:latin typeface="Tw Cen MT" panose="020B0602020104020603" pitchFamily="34" charset="0"/>
                </a:rPr>
                <a:t>Layanan</a:t>
              </a:r>
              <a:r>
                <a:rPr lang="en-US" sz="2400" b="1" dirty="0" smtClean="0">
                  <a:latin typeface="Tw Cen MT" panose="020B0602020104020603" pitchFamily="34" charset="0"/>
                </a:rPr>
                <a:t> </a:t>
              </a:r>
              <a:r>
                <a:rPr lang="en-US" sz="2400" b="1" dirty="0" err="1" smtClean="0">
                  <a:latin typeface="Tw Cen MT" panose="020B0602020104020603" pitchFamily="34" charset="0"/>
                </a:rPr>
                <a:t>Teknis</a:t>
              </a:r>
              <a:r>
                <a:rPr lang="en-US" sz="2400" b="1" dirty="0" smtClean="0">
                  <a:latin typeface="Tw Cen MT" panose="020B0602020104020603" pitchFamily="34" charset="0"/>
                </a:rPr>
                <a:t> &amp; </a:t>
              </a:r>
              <a:r>
                <a:rPr lang="en-US" sz="2400" b="1" dirty="0" err="1" smtClean="0">
                  <a:latin typeface="Tw Cen MT" panose="020B0602020104020603" pitchFamily="34" charset="0"/>
                </a:rPr>
                <a:t>Pengembangan</a:t>
              </a:r>
              <a:endParaRPr lang="en-US" sz="2400" b="1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="" xmlns:a16="http://schemas.microsoft.com/office/drawing/2014/main" id="{A5E2E5DE-DB63-4888-A16C-FBB53DF5105F}"/>
              </a:ext>
            </a:extLst>
          </p:cNvPr>
          <p:cNvGrpSpPr/>
          <p:nvPr/>
        </p:nvGrpSpPr>
        <p:grpSpPr>
          <a:xfrm>
            <a:off x="7952080" y="4112242"/>
            <a:ext cx="3071520" cy="1268608"/>
            <a:chOff x="6392877" y="4416136"/>
            <a:chExt cx="2644771" cy="1268608"/>
          </a:xfrm>
        </p:grpSpPr>
        <p:sp>
          <p:nvSpPr>
            <p:cNvPr id="179" name="TextBox 178">
              <a:extLst>
                <a:ext uri="{FF2B5EF4-FFF2-40B4-BE49-F238E27FC236}">
                  <a16:creationId xmlns="" xmlns:a16="http://schemas.microsoft.com/office/drawing/2014/main" id="{A72104E9-D31B-4FE5-8105-9C439D743046}"/>
                </a:ext>
              </a:extLst>
            </p:cNvPr>
            <p:cNvSpPr txBox="1"/>
            <p:nvPr/>
          </p:nvSpPr>
          <p:spPr>
            <a:xfrm>
              <a:off x="6392877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5D7373"/>
                  </a:solidFill>
                  <a:latin typeface="Tw Cen MT" panose="020B0602020104020603" pitchFamily="34" charset="0"/>
                </a:rPr>
                <a:t>Fauziah</a:t>
              </a:r>
              <a:r>
                <a:rPr lang="en-US" sz="2400" b="1" dirty="0" smtClean="0">
                  <a:solidFill>
                    <a:srgbClr val="5D7373"/>
                  </a:solidFill>
                  <a:latin typeface="Tw Cen MT" panose="020B0602020104020603" pitchFamily="34" charset="0"/>
                </a:rPr>
                <a:t>, </a:t>
              </a:r>
              <a:r>
                <a:rPr lang="en-US" sz="2400" b="1" dirty="0" err="1" smtClean="0">
                  <a:solidFill>
                    <a:srgbClr val="5D7373"/>
                  </a:solidFill>
                  <a:latin typeface="Tw Cen MT" panose="020B0602020104020603" pitchFamily="34" charset="0"/>
                </a:rPr>
                <a:t>S.Sos</a:t>
              </a:r>
              <a:endParaRPr lang="en-US" sz="2400" b="1" dirty="0">
                <a:solidFill>
                  <a:srgbClr val="5D737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80" name="TextBox 179">
              <a:extLst>
                <a:ext uri="{FF2B5EF4-FFF2-40B4-BE49-F238E27FC236}">
                  <a16:creationId xmlns="" xmlns:a16="http://schemas.microsoft.com/office/drawing/2014/main" id="{2C9848EF-A792-46BC-8A1A-95DC4C6A8499}"/>
                </a:ext>
              </a:extLst>
            </p:cNvPr>
            <p:cNvSpPr txBox="1"/>
            <p:nvPr/>
          </p:nvSpPr>
          <p:spPr>
            <a:xfrm>
              <a:off x="6392877" y="4853747"/>
              <a:ext cx="2644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Tw Cen MT" panose="020B0602020104020603" pitchFamily="34" charset="0"/>
                </a:rPr>
                <a:t>Bidang</a:t>
              </a:r>
              <a:r>
                <a:rPr lang="en-US" sz="2400" b="1" dirty="0" smtClean="0">
                  <a:latin typeface="Tw Cen MT" panose="020B0602020104020603" pitchFamily="34" charset="0"/>
                </a:rPr>
                <a:t> </a:t>
              </a:r>
              <a:r>
                <a:rPr lang="en-US" sz="2400" b="1" dirty="0" err="1" smtClean="0">
                  <a:latin typeface="Tw Cen MT" panose="020B0602020104020603" pitchFamily="34" charset="0"/>
                </a:rPr>
                <a:t>Layanan</a:t>
              </a:r>
              <a:r>
                <a:rPr lang="en-US" sz="2400" b="1" dirty="0" smtClean="0">
                  <a:latin typeface="Tw Cen MT" panose="020B0602020104020603" pitchFamily="34" charset="0"/>
                </a:rPr>
                <a:t> </a:t>
              </a:r>
              <a:r>
                <a:rPr lang="en-US" sz="2400" b="1" dirty="0" err="1" smtClean="0">
                  <a:latin typeface="Tw Cen MT" panose="020B0602020104020603" pitchFamily="34" charset="0"/>
                </a:rPr>
                <a:t>Pengguna</a:t>
              </a:r>
              <a:endParaRPr lang="en-US" sz="2400" b="1" dirty="0">
                <a:latin typeface="Tw Cen MT" panose="020B0602020104020603" pitchFamily="34" charset="0"/>
              </a:endParaRPr>
            </a:p>
          </p:txBody>
        </p:sp>
      </p:grpSp>
      <p:pic>
        <p:nvPicPr>
          <p:cNvPr id="58" name="Picture 2" descr="C:\Documents and Settings\unyil\My Documents\file-1174819_960_72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57721" y="3240832"/>
            <a:ext cx="584619" cy="5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9485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4" grpId="0" animBg="1"/>
      <p:bldP spid="67" grpId="0" animBg="1"/>
      <p:bldP spid="1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2" action="ppaction://hlinksldjump"/>
                </a:rPr>
                <a:t>Home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4" action="ppaction://hlinksldjump"/>
                </a:rPr>
                <a:t>Profile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265724" y="-3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281943"/>
              <a:ext cx="199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5" action="ppaction://hlinksldjump"/>
                </a:rPr>
                <a:t>Pustakawan</a:t>
              </a:r>
              <a:endParaRPr lang="en-US" sz="24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6" action="ppaction://hlinksldjump"/>
                </a:rPr>
                <a:t>Visi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6" action="ppaction://hlinksldjump"/>
                </a:rPr>
                <a:t> </a:t>
              </a:r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6" action="ppaction://hlinksldjump"/>
                </a:rPr>
                <a:t>Misi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D3577A8-E9FC-43B7-B3E2-76EDDA51C160}"/>
                </a:ext>
              </a:extLst>
            </p:cNvPr>
            <p:cNvSpPr txBox="1"/>
            <p:nvPr/>
          </p:nvSpPr>
          <p:spPr>
            <a:xfrm rot="16200000">
              <a:off x="8091629" y="3251164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7" action="ppaction://hlinksldjump"/>
                </a:rPr>
                <a:t>Pengertian</a:t>
              </a:r>
              <a:endParaRPr lang="en-US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8" action="ppaction://hlinksldjump"/>
                </a:rPr>
                <a:t>Istilah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4F202974-31A3-4642-B671-F0DBBB7B4663}"/>
              </a:ext>
            </a:extLst>
          </p:cNvPr>
          <p:cNvSpPr txBox="1"/>
          <p:nvPr/>
        </p:nvSpPr>
        <p:spPr>
          <a:xfrm>
            <a:off x="2288512" y="346508"/>
            <a:ext cx="727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2CBBE"/>
                </a:solidFill>
                <a:latin typeface="Swis721 Blk BT" panose="020B0904030502020204" pitchFamily="34" charset="0"/>
              </a:rPr>
              <a:t>KILAS SEJARAH</a:t>
            </a:r>
            <a:endParaRPr lang="en-US" sz="3200" dirty="0">
              <a:solidFill>
                <a:srgbClr val="52CBBE"/>
              </a:solidFill>
              <a:latin typeface="Swis721 Blk BT" panose="020B0904030502020204" pitchFamily="34" charset="0"/>
            </a:endParaRPr>
          </a:p>
        </p:txBody>
      </p:sp>
      <p:cxnSp>
        <p:nvCxnSpPr>
          <p:cNvPr id="213" name="Straight Connector 212">
            <a:extLst>
              <a:ext uri="{FF2B5EF4-FFF2-40B4-BE49-F238E27FC236}">
                <a16:creationId xmlns="" xmlns:a16="http://schemas.microsoft.com/office/drawing/2014/main" id="{7277CEC9-24C9-4B1D-964A-A216786A7724}"/>
              </a:ext>
            </a:extLst>
          </p:cNvPr>
          <p:cNvCxnSpPr/>
          <p:nvPr/>
        </p:nvCxnSpPr>
        <p:spPr>
          <a:xfrm>
            <a:off x="3850016" y="1068373"/>
            <a:ext cx="19669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4" name="Group 213">
            <a:extLst>
              <a:ext uri="{FF2B5EF4-FFF2-40B4-BE49-F238E27FC236}">
                <a16:creationId xmlns="" xmlns:a16="http://schemas.microsoft.com/office/drawing/2014/main" id="{F1840EDE-DF70-433F-86FE-A402BC5C2DDE}"/>
              </a:ext>
            </a:extLst>
          </p:cNvPr>
          <p:cNvGrpSpPr/>
          <p:nvPr/>
        </p:nvGrpSpPr>
        <p:grpSpPr>
          <a:xfrm>
            <a:off x="3638922" y="962826"/>
            <a:ext cx="211094" cy="211094"/>
            <a:chOff x="1677812" y="4248152"/>
            <a:chExt cx="211094" cy="211094"/>
          </a:xfrm>
        </p:grpSpPr>
        <p:sp>
          <p:nvSpPr>
            <p:cNvPr id="215" name="Oval 214">
              <a:extLst>
                <a:ext uri="{FF2B5EF4-FFF2-40B4-BE49-F238E27FC236}">
                  <a16:creationId xmlns="" xmlns:a16="http://schemas.microsoft.com/office/drawing/2014/main" id="{43B84625-CD81-4477-AFEA-2D657FFA16C5}"/>
                </a:ext>
              </a:extLst>
            </p:cNvPr>
            <p:cNvSpPr/>
            <p:nvPr/>
          </p:nvSpPr>
          <p:spPr>
            <a:xfrm>
              <a:off x="1677812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="" xmlns:a16="http://schemas.microsoft.com/office/drawing/2014/main" id="{90BB5737-FB23-4CC2-81BC-52D57E7FB8E9}"/>
                </a:ext>
              </a:extLst>
            </p:cNvPr>
            <p:cNvSpPr/>
            <p:nvPr/>
          </p:nvSpPr>
          <p:spPr>
            <a:xfrm>
              <a:off x="1708100" y="4278440"/>
              <a:ext cx="150518" cy="150518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7" name="Straight Connector 216">
            <a:extLst>
              <a:ext uri="{FF2B5EF4-FFF2-40B4-BE49-F238E27FC236}">
                <a16:creationId xmlns="" xmlns:a16="http://schemas.microsoft.com/office/drawing/2014/main" id="{D5DAD85F-381F-4EA0-9781-3C23F8D9AC73}"/>
              </a:ext>
            </a:extLst>
          </p:cNvPr>
          <p:cNvCxnSpPr/>
          <p:nvPr/>
        </p:nvCxnSpPr>
        <p:spPr>
          <a:xfrm>
            <a:off x="5997735" y="1068373"/>
            <a:ext cx="19669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>
            <a:extLst>
              <a:ext uri="{FF2B5EF4-FFF2-40B4-BE49-F238E27FC236}">
                <a16:creationId xmlns="" xmlns:a16="http://schemas.microsoft.com/office/drawing/2014/main" id="{E76B67BC-401F-4EA8-8CBE-EEB8DFAA45A7}"/>
              </a:ext>
            </a:extLst>
          </p:cNvPr>
          <p:cNvGrpSpPr/>
          <p:nvPr/>
        </p:nvGrpSpPr>
        <p:grpSpPr>
          <a:xfrm>
            <a:off x="5816929" y="962826"/>
            <a:ext cx="211094" cy="211094"/>
            <a:chOff x="3855819" y="4248152"/>
            <a:chExt cx="211094" cy="211094"/>
          </a:xfrm>
        </p:grpSpPr>
        <p:sp>
          <p:nvSpPr>
            <p:cNvPr id="219" name="Oval 218">
              <a:extLst>
                <a:ext uri="{FF2B5EF4-FFF2-40B4-BE49-F238E27FC236}">
                  <a16:creationId xmlns="" xmlns:a16="http://schemas.microsoft.com/office/drawing/2014/main" id="{A399A27A-C7E8-457C-9D90-A66A1BF1F76F}"/>
                </a:ext>
              </a:extLst>
            </p:cNvPr>
            <p:cNvSpPr/>
            <p:nvPr/>
          </p:nvSpPr>
          <p:spPr>
            <a:xfrm>
              <a:off x="3855819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="" xmlns:a16="http://schemas.microsoft.com/office/drawing/2014/main" id="{C4008114-54A1-42C2-9000-1CC3AE1D8927}"/>
                </a:ext>
              </a:extLst>
            </p:cNvPr>
            <p:cNvSpPr/>
            <p:nvPr/>
          </p:nvSpPr>
          <p:spPr>
            <a:xfrm>
              <a:off x="3886107" y="4278440"/>
              <a:ext cx="150518" cy="150518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="" xmlns:a16="http://schemas.microsoft.com/office/drawing/2014/main" id="{590AD362-84BB-49C7-8C91-CDB895729924}"/>
              </a:ext>
            </a:extLst>
          </p:cNvPr>
          <p:cNvGrpSpPr/>
          <p:nvPr/>
        </p:nvGrpSpPr>
        <p:grpSpPr>
          <a:xfrm>
            <a:off x="7934360" y="962826"/>
            <a:ext cx="211094" cy="211094"/>
            <a:chOff x="5973250" y="4248152"/>
            <a:chExt cx="211094" cy="211094"/>
          </a:xfrm>
        </p:grpSpPr>
        <p:sp>
          <p:nvSpPr>
            <p:cNvPr id="222" name="Oval 221">
              <a:extLst>
                <a:ext uri="{FF2B5EF4-FFF2-40B4-BE49-F238E27FC236}">
                  <a16:creationId xmlns="" xmlns:a16="http://schemas.microsoft.com/office/drawing/2014/main" id="{A32FB427-F316-4459-B06D-2A2B27FC7053}"/>
                </a:ext>
              </a:extLst>
            </p:cNvPr>
            <p:cNvSpPr/>
            <p:nvPr/>
          </p:nvSpPr>
          <p:spPr>
            <a:xfrm>
              <a:off x="5973250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="" xmlns:a16="http://schemas.microsoft.com/office/drawing/2014/main" id="{C35EF795-8B2D-4CD0-87FF-5756B089D921}"/>
                </a:ext>
              </a:extLst>
            </p:cNvPr>
            <p:cNvSpPr/>
            <p:nvPr/>
          </p:nvSpPr>
          <p:spPr>
            <a:xfrm>
              <a:off x="6003538" y="4278440"/>
              <a:ext cx="150518" cy="150518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="" xmlns:a16="http://schemas.microsoft.com/office/drawing/2014/main" id="{E9582EE9-5831-4F6F-B29E-0BEB719C4F1E}"/>
              </a:ext>
            </a:extLst>
          </p:cNvPr>
          <p:cNvGrpSpPr/>
          <p:nvPr/>
        </p:nvGrpSpPr>
        <p:grpSpPr>
          <a:xfrm>
            <a:off x="2408454" y="1577742"/>
            <a:ext cx="2694909" cy="849564"/>
            <a:chOff x="1514240" y="4816886"/>
            <a:chExt cx="2289049" cy="1124662"/>
          </a:xfrm>
        </p:grpSpPr>
        <p:sp>
          <p:nvSpPr>
            <p:cNvPr id="225" name="TextBox 224">
              <a:extLst>
                <a:ext uri="{FF2B5EF4-FFF2-40B4-BE49-F238E27FC236}">
                  <a16:creationId xmlns="" xmlns:a16="http://schemas.microsoft.com/office/drawing/2014/main" id="{895C2AE9-E6EE-4572-8B9B-0A1C8899D6FE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30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STAI SAR KEPRI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="" xmlns:a16="http://schemas.microsoft.com/office/drawing/2014/main" id="{8DC71A93-B148-4A8B-B0CA-4AD086FE8D7B}"/>
                </a:ext>
              </a:extLst>
            </p:cNvPr>
            <p:cNvSpPr txBox="1"/>
            <p:nvPr/>
          </p:nvSpPr>
          <p:spPr>
            <a:xfrm>
              <a:off x="1733898" y="5110552"/>
              <a:ext cx="184973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SK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Direktur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Jenderal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Pendidikan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Islam No.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Dj.I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/145/2010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Tgl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 20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Juli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2010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227" name="TextBox 226">
            <a:extLst>
              <a:ext uri="{FF2B5EF4-FFF2-40B4-BE49-F238E27FC236}">
                <a16:creationId xmlns="" xmlns:a16="http://schemas.microsoft.com/office/drawing/2014/main" id="{70B20FE2-BC47-4EB2-B7EA-CBE6F5B390D3}"/>
              </a:ext>
            </a:extLst>
          </p:cNvPr>
          <p:cNvSpPr txBox="1"/>
          <p:nvPr/>
        </p:nvSpPr>
        <p:spPr>
          <a:xfrm>
            <a:off x="2594536" y="1154275"/>
            <a:ext cx="22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5969"/>
                </a:solidFill>
                <a:latin typeface="Tw Cen MT" panose="020B0602020104020603" pitchFamily="34" charset="0"/>
              </a:rPr>
              <a:t>2010</a:t>
            </a:r>
            <a:endParaRPr lang="en-US" sz="2800" b="1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grpSp>
        <p:nvGrpSpPr>
          <p:cNvPr id="228" name="Group 227">
            <a:extLst>
              <a:ext uri="{FF2B5EF4-FFF2-40B4-BE49-F238E27FC236}">
                <a16:creationId xmlns="" xmlns:a16="http://schemas.microsoft.com/office/drawing/2014/main" id="{EEB19012-A13E-4E01-97E1-4BD9BE0B2C4A}"/>
              </a:ext>
            </a:extLst>
          </p:cNvPr>
          <p:cNvGrpSpPr/>
          <p:nvPr/>
        </p:nvGrpSpPr>
        <p:grpSpPr>
          <a:xfrm>
            <a:off x="4783446" y="1587276"/>
            <a:ext cx="2289049" cy="733322"/>
            <a:chOff x="1514240" y="4816886"/>
            <a:chExt cx="2289049" cy="733322"/>
          </a:xfrm>
        </p:grpSpPr>
        <p:sp>
          <p:nvSpPr>
            <p:cNvPr id="229" name="TextBox 228">
              <a:extLst>
                <a:ext uri="{FF2B5EF4-FFF2-40B4-BE49-F238E27FC236}">
                  <a16:creationId xmlns="" xmlns:a16="http://schemas.microsoft.com/office/drawing/2014/main" id="{5FF83314-6443-4064-B8AD-715FDF38C0B1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PERPUSTAKAAN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="" xmlns:a16="http://schemas.microsoft.com/office/drawing/2014/main" id="{AFB0129A-D09E-4693-96AE-20F4A2C31E42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Alamal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. Jl. MT.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Haryono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KM. 3,5 TPI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231" name="TextBox 230">
            <a:extLst>
              <a:ext uri="{FF2B5EF4-FFF2-40B4-BE49-F238E27FC236}">
                <a16:creationId xmlns="" xmlns:a16="http://schemas.microsoft.com/office/drawing/2014/main" id="{B58D17C2-3595-44AD-9D77-27C29A8030BC}"/>
              </a:ext>
            </a:extLst>
          </p:cNvPr>
          <p:cNvSpPr txBox="1"/>
          <p:nvPr/>
        </p:nvSpPr>
        <p:spPr>
          <a:xfrm>
            <a:off x="4783446" y="1154275"/>
            <a:ext cx="22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52CBBE"/>
                </a:solidFill>
                <a:latin typeface="Tw Cen MT" panose="020B0602020104020603" pitchFamily="34" charset="0"/>
              </a:rPr>
              <a:t>2012</a:t>
            </a:r>
            <a:endParaRPr lang="en-US" sz="2800" b="1" dirty="0">
              <a:solidFill>
                <a:srgbClr val="52CBBE"/>
              </a:solidFill>
              <a:latin typeface="Tw Cen MT" panose="020B0602020104020603" pitchFamily="34" charset="0"/>
            </a:endParaRPr>
          </a:p>
        </p:txBody>
      </p:sp>
      <p:grpSp>
        <p:nvGrpSpPr>
          <p:cNvPr id="232" name="Group 231">
            <a:extLst>
              <a:ext uri="{FF2B5EF4-FFF2-40B4-BE49-F238E27FC236}">
                <a16:creationId xmlns="" xmlns:a16="http://schemas.microsoft.com/office/drawing/2014/main" id="{115D3786-3CB0-4D98-9C2D-11D4FBA5EAB9}"/>
              </a:ext>
            </a:extLst>
          </p:cNvPr>
          <p:cNvGrpSpPr/>
          <p:nvPr/>
        </p:nvGrpSpPr>
        <p:grpSpPr>
          <a:xfrm>
            <a:off x="6912585" y="1587276"/>
            <a:ext cx="2289049" cy="733322"/>
            <a:chOff x="1514240" y="4816886"/>
            <a:chExt cx="2289049" cy="733322"/>
          </a:xfrm>
        </p:grpSpPr>
        <p:sp>
          <p:nvSpPr>
            <p:cNvPr id="233" name="TextBox 232">
              <a:extLst>
                <a:ext uri="{FF2B5EF4-FFF2-40B4-BE49-F238E27FC236}">
                  <a16:creationId xmlns="" xmlns:a16="http://schemas.microsoft.com/office/drawing/2014/main" id="{572131EC-94E6-4982-85F7-903D6FA72171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PERPUSTAKAAN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="" xmlns:a16="http://schemas.microsoft.com/office/drawing/2014/main" id="{B60C2261-B057-44FB-B300-F0F52E3F90C0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Alamat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. Jl. Lintas Barat KM. 19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Toapaya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–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Bintan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Lt.1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D8562F22-E78F-4DD5-9BBD-EEAB69C0B365}"/>
              </a:ext>
            </a:extLst>
          </p:cNvPr>
          <p:cNvSpPr txBox="1"/>
          <p:nvPr/>
        </p:nvSpPr>
        <p:spPr>
          <a:xfrm>
            <a:off x="6912585" y="1154275"/>
            <a:ext cx="22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EC630"/>
                </a:solidFill>
                <a:latin typeface="Tw Cen MT" panose="020B0602020104020603" pitchFamily="34" charset="0"/>
              </a:rPr>
              <a:t>2015</a:t>
            </a:r>
            <a:endParaRPr lang="en-US" sz="2800" b="1" dirty="0">
              <a:solidFill>
                <a:srgbClr val="FEC630"/>
              </a:solidFill>
              <a:latin typeface="Tw Cen MT" panose="020B0602020104020603" pitchFamily="34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="" xmlns:a16="http://schemas.microsoft.com/office/drawing/2014/main" id="{F1840EDE-DF70-433F-86FE-A402BC5C2DDE}"/>
              </a:ext>
            </a:extLst>
          </p:cNvPr>
          <p:cNvGrpSpPr/>
          <p:nvPr/>
        </p:nvGrpSpPr>
        <p:grpSpPr>
          <a:xfrm>
            <a:off x="3724822" y="2378726"/>
            <a:ext cx="211094" cy="211094"/>
            <a:chOff x="1677812" y="4248152"/>
            <a:chExt cx="211094" cy="211094"/>
          </a:xfrm>
        </p:grpSpPr>
        <p:sp>
          <p:nvSpPr>
            <p:cNvPr id="237" name="Oval 236">
              <a:extLst>
                <a:ext uri="{FF2B5EF4-FFF2-40B4-BE49-F238E27FC236}">
                  <a16:creationId xmlns="" xmlns:a16="http://schemas.microsoft.com/office/drawing/2014/main" id="{43B84625-CD81-4477-AFEA-2D657FFA16C5}"/>
                </a:ext>
              </a:extLst>
            </p:cNvPr>
            <p:cNvSpPr/>
            <p:nvPr/>
          </p:nvSpPr>
          <p:spPr>
            <a:xfrm>
              <a:off x="1677812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="" xmlns:a16="http://schemas.microsoft.com/office/drawing/2014/main" id="{90BB5737-FB23-4CC2-81BC-52D57E7FB8E9}"/>
                </a:ext>
              </a:extLst>
            </p:cNvPr>
            <p:cNvSpPr/>
            <p:nvPr/>
          </p:nvSpPr>
          <p:spPr>
            <a:xfrm>
              <a:off x="1708100" y="4278440"/>
              <a:ext cx="150518" cy="150518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9" name="TextBox 238">
            <a:extLst>
              <a:ext uri="{FF2B5EF4-FFF2-40B4-BE49-F238E27FC236}">
                <a16:creationId xmlns="" xmlns:a16="http://schemas.microsoft.com/office/drawing/2014/main" id="{70B20FE2-BC47-4EB2-B7EA-CBE6F5B390D3}"/>
              </a:ext>
            </a:extLst>
          </p:cNvPr>
          <p:cNvSpPr txBox="1"/>
          <p:nvPr/>
        </p:nvSpPr>
        <p:spPr>
          <a:xfrm>
            <a:off x="2680436" y="2570175"/>
            <a:ext cx="22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5969"/>
                </a:solidFill>
                <a:latin typeface="Tw Cen MT" panose="020B0602020104020603" pitchFamily="34" charset="0"/>
              </a:rPr>
              <a:t>2017</a:t>
            </a:r>
            <a:endParaRPr lang="en-US" sz="2800" b="1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grpSp>
        <p:nvGrpSpPr>
          <p:cNvPr id="240" name="Group 239">
            <a:extLst>
              <a:ext uri="{FF2B5EF4-FFF2-40B4-BE49-F238E27FC236}">
                <a16:creationId xmlns="" xmlns:a16="http://schemas.microsoft.com/office/drawing/2014/main" id="{115D3786-3CB0-4D98-9C2D-11D4FBA5EAB9}"/>
              </a:ext>
            </a:extLst>
          </p:cNvPr>
          <p:cNvGrpSpPr/>
          <p:nvPr/>
        </p:nvGrpSpPr>
        <p:grpSpPr>
          <a:xfrm>
            <a:off x="2685844" y="2989326"/>
            <a:ext cx="2289049" cy="766572"/>
            <a:chOff x="1514240" y="4783636"/>
            <a:chExt cx="2289049" cy="766572"/>
          </a:xfrm>
        </p:grpSpPr>
        <p:sp>
          <p:nvSpPr>
            <p:cNvPr id="241" name="TextBox 240">
              <a:extLst>
                <a:ext uri="{FF2B5EF4-FFF2-40B4-BE49-F238E27FC236}">
                  <a16:creationId xmlns="" xmlns:a16="http://schemas.microsoft.com/office/drawing/2014/main" id="{572131EC-94E6-4982-85F7-903D6FA72171}"/>
                </a:ext>
              </a:extLst>
            </p:cNvPr>
            <p:cNvSpPr txBox="1"/>
            <p:nvPr/>
          </p:nvSpPr>
          <p:spPr>
            <a:xfrm>
              <a:off x="1514240" y="4783636"/>
              <a:ext cx="2289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PERPUSTAKAAN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="" xmlns:a16="http://schemas.microsoft.com/office/drawing/2014/main" id="{B60C2261-B057-44FB-B300-F0F52E3F90C0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Alamat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. Jl. Lintas Barat KM. 19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Toapaya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–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Bintan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Lt.2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cxnSp>
        <p:nvCxnSpPr>
          <p:cNvPr id="243" name="Straight Connector 242">
            <a:extLst>
              <a:ext uri="{FF2B5EF4-FFF2-40B4-BE49-F238E27FC236}">
                <a16:creationId xmlns="" xmlns:a16="http://schemas.microsoft.com/office/drawing/2014/main" id="{7277CEC9-24C9-4B1D-964A-A216786A7724}"/>
              </a:ext>
            </a:extLst>
          </p:cNvPr>
          <p:cNvCxnSpPr/>
          <p:nvPr/>
        </p:nvCxnSpPr>
        <p:spPr>
          <a:xfrm>
            <a:off x="3935916" y="2484273"/>
            <a:ext cx="19669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Group 243">
            <a:extLst>
              <a:ext uri="{FF2B5EF4-FFF2-40B4-BE49-F238E27FC236}">
                <a16:creationId xmlns="" xmlns:a16="http://schemas.microsoft.com/office/drawing/2014/main" id="{E76B67BC-401F-4EA8-8CBE-EEB8DFAA45A7}"/>
              </a:ext>
            </a:extLst>
          </p:cNvPr>
          <p:cNvGrpSpPr/>
          <p:nvPr/>
        </p:nvGrpSpPr>
        <p:grpSpPr>
          <a:xfrm>
            <a:off x="5902829" y="2378726"/>
            <a:ext cx="211094" cy="211094"/>
            <a:chOff x="3855819" y="4248152"/>
            <a:chExt cx="211094" cy="211094"/>
          </a:xfrm>
        </p:grpSpPr>
        <p:sp>
          <p:nvSpPr>
            <p:cNvPr id="245" name="Oval 244">
              <a:extLst>
                <a:ext uri="{FF2B5EF4-FFF2-40B4-BE49-F238E27FC236}">
                  <a16:creationId xmlns="" xmlns:a16="http://schemas.microsoft.com/office/drawing/2014/main" id="{A399A27A-C7E8-457C-9D90-A66A1BF1F76F}"/>
                </a:ext>
              </a:extLst>
            </p:cNvPr>
            <p:cNvSpPr/>
            <p:nvPr/>
          </p:nvSpPr>
          <p:spPr>
            <a:xfrm>
              <a:off x="3855819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="" xmlns:a16="http://schemas.microsoft.com/office/drawing/2014/main" id="{C4008114-54A1-42C2-9000-1CC3AE1D8927}"/>
                </a:ext>
              </a:extLst>
            </p:cNvPr>
            <p:cNvSpPr/>
            <p:nvPr/>
          </p:nvSpPr>
          <p:spPr>
            <a:xfrm>
              <a:off x="3886107" y="4278440"/>
              <a:ext cx="150518" cy="150518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7" name="TextBox 246">
            <a:extLst>
              <a:ext uri="{FF2B5EF4-FFF2-40B4-BE49-F238E27FC236}">
                <a16:creationId xmlns="" xmlns:a16="http://schemas.microsoft.com/office/drawing/2014/main" id="{B58D17C2-3595-44AD-9D77-27C29A8030BC}"/>
              </a:ext>
            </a:extLst>
          </p:cNvPr>
          <p:cNvSpPr txBox="1"/>
          <p:nvPr/>
        </p:nvSpPr>
        <p:spPr>
          <a:xfrm>
            <a:off x="4869346" y="2570175"/>
            <a:ext cx="22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52CBBE"/>
                </a:solidFill>
                <a:latin typeface="Tw Cen MT" panose="020B0602020104020603" pitchFamily="34" charset="0"/>
              </a:rPr>
              <a:t>2017</a:t>
            </a:r>
            <a:endParaRPr lang="en-US" sz="2800" b="1" dirty="0">
              <a:solidFill>
                <a:srgbClr val="52CBBE"/>
              </a:solidFill>
              <a:latin typeface="Tw Cen MT" panose="020B0602020104020603" pitchFamily="34" charset="0"/>
            </a:endParaRPr>
          </a:p>
        </p:txBody>
      </p:sp>
      <p:grpSp>
        <p:nvGrpSpPr>
          <p:cNvPr id="248" name="Group 247">
            <a:extLst>
              <a:ext uri="{FF2B5EF4-FFF2-40B4-BE49-F238E27FC236}">
                <a16:creationId xmlns="" xmlns:a16="http://schemas.microsoft.com/office/drawing/2014/main" id="{EEB19012-A13E-4E01-97E1-4BD9BE0B2C4A}"/>
              </a:ext>
            </a:extLst>
          </p:cNvPr>
          <p:cNvGrpSpPr/>
          <p:nvPr/>
        </p:nvGrpSpPr>
        <p:grpSpPr>
          <a:xfrm>
            <a:off x="4869346" y="3003176"/>
            <a:ext cx="2289049" cy="733322"/>
            <a:chOff x="1514240" y="4816886"/>
            <a:chExt cx="2289049" cy="733322"/>
          </a:xfrm>
        </p:grpSpPr>
        <p:sp>
          <p:nvSpPr>
            <p:cNvPr id="249" name="TextBox 248">
              <a:extLst>
                <a:ext uri="{FF2B5EF4-FFF2-40B4-BE49-F238E27FC236}">
                  <a16:creationId xmlns="" xmlns:a16="http://schemas.microsoft.com/office/drawing/2014/main" id="{5FF83314-6443-4064-B8AD-715FDF38C0B1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STAIN SAR KEPRI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="" xmlns:a16="http://schemas.microsoft.com/office/drawing/2014/main" id="{AFB0129A-D09E-4693-96AE-20F4A2C31E42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PM No 9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Tahun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2017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Tgl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13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Buln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3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Thn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2017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cxnSp>
        <p:nvCxnSpPr>
          <p:cNvPr id="251" name="Straight Connector 250">
            <a:extLst>
              <a:ext uri="{FF2B5EF4-FFF2-40B4-BE49-F238E27FC236}">
                <a16:creationId xmlns="" xmlns:a16="http://schemas.microsoft.com/office/drawing/2014/main" id="{D5DAD85F-381F-4EA0-9781-3C23F8D9AC73}"/>
              </a:ext>
            </a:extLst>
          </p:cNvPr>
          <p:cNvCxnSpPr/>
          <p:nvPr/>
        </p:nvCxnSpPr>
        <p:spPr>
          <a:xfrm>
            <a:off x="6083635" y="2484273"/>
            <a:ext cx="19669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2" name="Group 251">
            <a:extLst>
              <a:ext uri="{FF2B5EF4-FFF2-40B4-BE49-F238E27FC236}">
                <a16:creationId xmlns="" xmlns:a16="http://schemas.microsoft.com/office/drawing/2014/main" id="{590AD362-84BB-49C7-8C91-CDB895729924}"/>
              </a:ext>
            </a:extLst>
          </p:cNvPr>
          <p:cNvGrpSpPr/>
          <p:nvPr/>
        </p:nvGrpSpPr>
        <p:grpSpPr>
          <a:xfrm>
            <a:off x="8020260" y="2378726"/>
            <a:ext cx="211094" cy="211094"/>
            <a:chOff x="5973250" y="4248152"/>
            <a:chExt cx="211094" cy="211094"/>
          </a:xfrm>
        </p:grpSpPr>
        <p:sp>
          <p:nvSpPr>
            <p:cNvPr id="253" name="Oval 252">
              <a:extLst>
                <a:ext uri="{FF2B5EF4-FFF2-40B4-BE49-F238E27FC236}">
                  <a16:creationId xmlns="" xmlns:a16="http://schemas.microsoft.com/office/drawing/2014/main" id="{A32FB427-F316-4459-B06D-2A2B27FC7053}"/>
                </a:ext>
              </a:extLst>
            </p:cNvPr>
            <p:cNvSpPr/>
            <p:nvPr/>
          </p:nvSpPr>
          <p:spPr>
            <a:xfrm>
              <a:off x="5973250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="" xmlns:a16="http://schemas.microsoft.com/office/drawing/2014/main" id="{C35EF795-8B2D-4CD0-87FF-5756B089D921}"/>
                </a:ext>
              </a:extLst>
            </p:cNvPr>
            <p:cNvSpPr/>
            <p:nvPr/>
          </p:nvSpPr>
          <p:spPr>
            <a:xfrm>
              <a:off x="6003538" y="4278440"/>
              <a:ext cx="150518" cy="150518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5" name="TextBox 254">
            <a:extLst>
              <a:ext uri="{FF2B5EF4-FFF2-40B4-BE49-F238E27FC236}">
                <a16:creationId xmlns="" xmlns:a16="http://schemas.microsoft.com/office/drawing/2014/main" id="{D8562F22-E78F-4DD5-9BBD-EEAB69C0B365}"/>
              </a:ext>
            </a:extLst>
          </p:cNvPr>
          <p:cNvSpPr txBox="1"/>
          <p:nvPr/>
        </p:nvSpPr>
        <p:spPr>
          <a:xfrm>
            <a:off x="6998485" y="2570175"/>
            <a:ext cx="22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EC630"/>
                </a:solidFill>
                <a:latin typeface="Tw Cen MT" panose="020B0602020104020603" pitchFamily="34" charset="0"/>
              </a:rPr>
              <a:t>2018</a:t>
            </a:r>
            <a:endParaRPr lang="en-US" sz="2800" b="1" dirty="0">
              <a:solidFill>
                <a:srgbClr val="FEC630"/>
              </a:solidFill>
              <a:latin typeface="Tw Cen MT" panose="020B0602020104020603" pitchFamily="34" charset="0"/>
            </a:endParaRPr>
          </a:p>
        </p:txBody>
      </p:sp>
      <p:grpSp>
        <p:nvGrpSpPr>
          <p:cNvPr id="256" name="Group 255">
            <a:extLst>
              <a:ext uri="{FF2B5EF4-FFF2-40B4-BE49-F238E27FC236}">
                <a16:creationId xmlns="" xmlns:a16="http://schemas.microsoft.com/office/drawing/2014/main" id="{115D3786-3CB0-4D98-9C2D-11D4FBA5EAB9}"/>
              </a:ext>
            </a:extLst>
          </p:cNvPr>
          <p:cNvGrpSpPr/>
          <p:nvPr/>
        </p:nvGrpSpPr>
        <p:grpSpPr>
          <a:xfrm>
            <a:off x="6998485" y="3003176"/>
            <a:ext cx="2289049" cy="733322"/>
            <a:chOff x="1514240" y="4816886"/>
            <a:chExt cx="2289049" cy="733322"/>
          </a:xfrm>
        </p:grpSpPr>
        <p:sp>
          <p:nvSpPr>
            <p:cNvPr id="257" name="TextBox 256">
              <a:extLst>
                <a:ext uri="{FF2B5EF4-FFF2-40B4-BE49-F238E27FC236}">
                  <a16:creationId xmlns="" xmlns:a16="http://schemas.microsoft.com/office/drawing/2014/main" id="{572131EC-94E6-4982-85F7-903D6FA72171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PERPUSTAKAAN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58" name="TextBox 257">
              <a:extLst>
                <a:ext uri="{FF2B5EF4-FFF2-40B4-BE49-F238E27FC236}">
                  <a16:creationId xmlns="" xmlns:a16="http://schemas.microsoft.com/office/drawing/2014/main" id="{B60C2261-B057-44FB-B300-F0F52E3F90C0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Alamat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. Jl. Lintas Barat KM. 19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Toapaya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–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Bintan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Lt.2</a:t>
              </a:r>
            </a:p>
          </p:txBody>
        </p:sp>
      </p:grpSp>
      <p:sp>
        <p:nvSpPr>
          <p:cNvPr id="5" name="AutoShape 2" descr="https://library.stai-sar.ac.id/NEW/wp-content/uploads/2018/07/Fauzi-S.Sos_.-MA-120x1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08" y="4249484"/>
            <a:ext cx="114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23" y="4249484"/>
            <a:ext cx="114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066" y="4249484"/>
            <a:ext cx="114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685844" y="4015193"/>
            <a:ext cx="6601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72002" y="5678234"/>
            <a:ext cx="1803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Fauzi, S.Sos., MA </a:t>
            </a:r>
            <a:endParaRPr lang="it-IT" dirty="0" smtClean="0"/>
          </a:p>
          <a:p>
            <a:pPr algn="ctr"/>
            <a:r>
              <a:rPr lang="it-IT" dirty="0" smtClean="0"/>
              <a:t>(</a:t>
            </a:r>
            <a:r>
              <a:rPr lang="it-IT" dirty="0"/>
              <a:t>2010 </a:t>
            </a:r>
            <a:r>
              <a:rPr lang="it-IT" dirty="0" smtClean="0"/>
              <a:t>- 2014</a:t>
            </a:r>
            <a:r>
              <a:rPr lang="it-IT" dirty="0"/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76344" y="5678234"/>
            <a:ext cx="1750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/>
              <a:t>Dr. H. Erizal, MH </a:t>
            </a:r>
            <a:endParaRPr lang="de-DE" dirty="0" smtClean="0"/>
          </a:p>
          <a:p>
            <a:pPr algn="ctr"/>
            <a:r>
              <a:rPr lang="de-DE" dirty="0" smtClean="0"/>
              <a:t>(</a:t>
            </a:r>
            <a:r>
              <a:rPr lang="de-DE" dirty="0"/>
              <a:t>2014 </a:t>
            </a:r>
            <a:r>
              <a:rPr lang="de-DE" dirty="0" smtClean="0"/>
              <a:t>- 2018 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07220" y="5679669"/>
            <a:ext cx="1438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Unyil</a:t>
            </a:r>
            <a:r>
              <a:rPr lang="en-US" dirty="0"/>
              <a:t>, </a:t>
            </a:r>
            <a:r>
              <a:rPr lang="en-US" dirty="0" err="1"/>
              <a:t>S.Pd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2018 </a:t>
            </a:r>
            <a:r>
              <a:rPr lang="en-US" dirty="0" smtClean="0"/>
              <a:t>- 2022</a:t>
            </a:r>
            <a:r>
              <a:rPr lang="en-US" dirty="0"/>
              <a:t>)</a:t>
            </a:r>
          </a:p>
        </p:txBody>
      </p:sp>
      <p:pic>
        <p:nvPicPr>
          <p:cNvPr id="88" name="Picture 2" descr="C:\Documents and Settings\unyil\My Documents\file-1174819_960_720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213580" y="3226111"/>
            <a:ext cx="584619" cy="5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992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5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5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5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2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750"/>
                            </p:stCondLst>
                            <p:childTnLst>
                              <p:par>
                                <p:cTn id="1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500"/>
                            </p:stCondLst>
                            <p:childTnLst>
                              <p:par>
                                <p:cTn id="1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75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250"/>
                            </p:stCondLst>
                            <p:childTnLst>
                              <p:par>
                                <p:cTn id="1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  <p:bldP spid="227" grpId="0"/>
      <p:bldP spid="231" grpId="0"/>
      <p:bldP spid="235" grpId="0"/>
      <p:bldP spid="239" grpId="0"/>
      <p:bldP spid="247" grpId="0"/>
      <p:bldP spid="255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2" action="ppaction://hlinksldjump"/>
                </a:rPr>
                <a:t>Home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4" action="ppaction://hlinksldjump"/>
                </a:rPr>
                <a:t>Profile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281943"/>
              <a:ext cx="199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5" action="ppaction://hlinksldjump"/>
                </a:rPr>
                <a:t>Pustakawan</a:t>
              </a:r>
              <a:endParaRPr lang="en-US" sz="24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6" action="ppaction://hlinksldjump"/>
                </a:rPr>
                <a:t>Sejarah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251164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7" action="ppaction://hlinksldjump"/>
                </a:rPr>
                <a:t>Pengertian</a:t>
              </a:r>
              <a:endParaRPr lang="en-US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8" action="ppaction://hlinksldjump"/>
                </a:rPr>
                <a:t>Istilah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2" name="5-Point Star 1"/>
          <p:cNvSpPr/>
          <p:nvPr/>
        </p:nvSpPr>
        <p:spPr>
          <a:xfrm>
            <a:off x="1770735" y="343121"/>
            <a:ext cx="1166648" cy="1215960"/>
          </a:xfrm>
          <a:prstGeom prst="star5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11FBA8A3-D6EF-42EC-AEC1-86283EED452E}"/>
              </a:ext>
            </a:extLst>
          </p:cNvPr>
          <p:cNvGrpSpPr/>
          <p:nvPr/>
        </p:nvGrpSpPr>
        <p:grpSpPr>
          <a:xfrm>
            <a:off x="2964953" y="343121"/>
            <a:ext cx="6281378" cy="2393083"/>
            <a:chOff x="1420842" y="2075460"/>
            <a:chExt cx="2541106" cy="1376415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A5766AE2-8191-4DD7-9F8B-FB3901844BFC}"/>
                </a:ext>
              </a:extLst>
            </p:cNvPr>
            <p:cNvSpPr txBox="1"/>
            <p:nvPr/>
          </p:nvSpPr>
          <p:spPr>
            <a:xfrm>
              <a:off x="1420842" y="2075460"/>
              <a:ext cx="1555750" cy="371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VISI</a:t>
              </a:r>
              <a:endPara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ED76257E-DD5D-4C31-B2AC-F76DC9199544}"/>
                </a:ext>
              </a:extLst>
            </p:cNvPr>
            <p:cNvSpPr txBox="1"/>
            <p:nvPr/>
          </p:nvSpPr>
          <p:spPr>
            <a:xfrm>
              <a:off x="1435200" y="2425148"/>
              <a:ext cx="2526748" cy="1026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Menjadikan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Perpustakaan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STAIN Sultan Abdurrahman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Kepulauan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Riau 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sebagai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Perpustakaan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Perguruan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Tinggi Islam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Negeri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yang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lengkap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dinamis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maju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profesional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memiliki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akses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informasi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global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jaringan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yang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luas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pada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tahun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2035</a:t>
              </a:r>
            </a:p>
          </p:txBody>
        </p:sp>
      </p:grpSp>
      <p:sp>
        <p:nvSpPr>
          <p:cNvPr id="48" name="5-Point Star 47"/>
          <p:cNvSpPr/>
          <p:nvPr/>
        </p:nvSpPr>
        <p:spPr>
          <a:xfrm>
            <a:off x="1833797" y="2976981"/>
            <a:ext cx="1166648" cy="121596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9C5CB2E8-B3A7-4DE0-B2CC-736365263446}"/>
              </a:ext>
            </a:extLst>
          </p:cNvPr>
          <p:cNvGrpSpPr/>
          <p:nvPr/>
        </p:nvGrpSpPr>
        <p:grpSpPr>
          <a:xfrm>
            <a:off x="3064030" y="2916466"/>
            <a:ext cx="6245886" cy="3565300"/>
            <a:chOff x="1233231" y="3058437"/>
            <a:chExt cx="2728717" cy="1461491"/>
          </a:xfrm>
        </p:grpSpPr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FF4D948F-8670-4F67-B5BD-4AC06968C522}"/>
                </a:ext>
              </a:extLst>
            </p:cNvPr>
            <p:cNvSpPr txBox="1"/>
            <p:nvPr/>
          </p:nvSpPr>
          <p:spPr>
            <a:xfrm>
              <a:off x="1233231" y="3058437"/>
              <a:ext cx="1555750" cy="274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MISI</a:t>
              </a:r>
              <a:endPara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A120E0D6-EFA2-4A08-BFE2-DD70F47E6C48}"/>
                </a:ext>
              </a:extLst>
            </p:cNvPr>
            <p:cNvSpPr txBox="1"/>
            <p:nvPr/>
          </p:nvSpPr>
          <p:spPr>
            <a:xfrm>
              <a:off x="1258025" y="3332467"/>
              <a:ext cx="2703923" cy="1187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 algn="just">
                <a:buFont typeface="+mj-lt"/>
                <a:buAutoNum type="arabicPeriod"/>
              </a:pP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Mengadakan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,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menghimpun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,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mengolah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,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menyimpan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menyebarkan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informasi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keislaman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,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keilmuan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kemelayuan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kepada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masyarakat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Indonesia.</a:t>
              </a:r>
            </a:p>
            <a:p>
              <a:pPr marL="228600" indent="-228600" algn="just">
                <a:buFont typeface="+mj-lt"/>
                <a:buAutoNum type="arabicPeriod"/>
              </a:pP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Meningkatkan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kualitas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kemampuan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akses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informasi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,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sarana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profesionalitas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layanan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perpustakaan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untuk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keperluan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fungsi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Tri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Darma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Perguruan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Tinggi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maupun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pengembangan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SDM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pada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umumnya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.</a:t>
              </a:r>
            </a:p>
          </p:txBody>
        </p:sp>
      </p:grpSp>
      <p:pic>
        <p:nvPicPr>
          <p:cNvPr id="41" name="Picture 2" descr="C:\Documents and Settings\unyil\My Documents\file-1174819_960_720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66419" y="3244069"/>
            <a:ext cx="584619" cy="5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2005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2" action="ppaction://hlinksldjump"/>
                </a:rPr>
                <a:t>Home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4" action="ppaction://hlinksldjump"/>
                </a:rPr>
                <a:t>profile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281943"/>
              <a:ext cx="199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5" action="ppaction://hlinksldjump"/>
                </a:rPr>
                <a:t>Pustakawan</a:t>
              </a:r>
              <a:endParaRPr lang="en-US" sz="24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6" action="ppaction://hlinksldjump"/>
                </a:rPr>
                <a:t>Sejaeah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7" action="ppaction://hlinksldjump"/>
                </a:rPr>
                <a:t>Visi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7" action="ppaction://hlinksldjump"/>
                </a:rPr>
                <a:t> </a:t>
              </a:r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7" action="ppaction://hlinksldjump"/>
                </a:rPr>
                <a:t>Misi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8" action="ppaction://hlinksldjump"/>
                </a:rPr>
                <a:t>Istilah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11FBA8A3-D6EF-42EC-AEC1-86283EED452E}"/>
              </a:ext>
            </a:extLst>
          </p:cNvPr>
          <p:cNvGrpSpPr/>
          <p:nvPr/>
        </p:nvGrpSpPr>
        <p:grpSpPr>
          <a:xfrm>
            <a:off x="1102912" y="264304"/>
            <a:ext cx="3568445" cy="2453739"/>
            <a:chOff x="711613" y="1946116"/>
            <a:chExt cx="3227120" cy="2453739"/>
          </a:xfrm>
        </p:grpSpPr>
        <p:sp>
          <p:nvSpPr>
            <p:cNvPr id="114" name="Oval 113">
              <a:extLst>
                <a:ext uri="{FF2B5EF4-FFF2-40B4-BE49-F238E27FC236}">
                  <a16:creationId xmlns="" xmlns:a16="http://schemas.microsoft.com/office/drawing/2014/main" id="{40F3CBE7-0B7F-4BBC-932B-F8A1336F5066}"/>
                </a:ext>
              </a:extLst>
            </p:cNvPr>
            <p:cNvSpPr/>
            <p:nvPr/>
          </p:nvSpPr>
          <p:spPr>
            <a:xfrm>
              <a:off x="711613" y="1946116"/>
              <a:ext cx="683688" cy="7560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="" xmlns:a16="http://schemas.microsoft.com/office/drawing/2014/main" id="{A5766AE2-8191-4DD7-9F8B-FB3901844BFC}"/>
                </a:ext>
              </a:extLst>
            </p:cNvPr>
            <p:cNvSpPr txBox="1"/>
            <p:nvPr/>
          </p:nvSpPr>
          <p:spPr>
            <a:xfrm>
              <a:off x="1435199" y="1971170"/>
              <a:ext cx="19624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PERPUASTAKAAN </a:t>
              </a:r>
              <a:r>
                <a:rPr lang="en-US" sz="1400" b="1" i="1" dirty="0"/>
                <a:t>UU No. 43  </a:t>
              </a:r>
              <a:r>
                <a:rPr lang="en-US" sz="1400" b="1" i="1" dirty="0" err="1"/>
                <a:t>Tahun</a:t>
              </a:r>
              <a:r>
                <a:rPr lang="en-US" sz="1400" b="1" i="1" dirty="0"/>
                <a:t> 2007    </a:t>
              </a:r>
              <a:r>
                <a:rPr lang="id-ID" sz="1400" b="1" i="1" dirty="0"/>
                <a:t>Pasal </a:t>
              </a:r>
              <a:r>
                <a:rPr lang="en-US" sz="1400" b="1" i="1" dirty="0"/>
                <a:t>1</a:t>
              </a:r>
              <a:endParaRPr lang="en-US" sz="1400" dirty="0"/>
            </a:p>
            <a:p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ED76257E-DD5D-4C31-B2AC-F76DC9199544}"/>
                </a:ext>
              </a:extLst>
            </p:cNvPr>
            <p:cNvSpPr txBox="1"/>
            <p:nvPr/>
          </p:nvSpPr>
          <p:spPr>
            <a:xfrm>
              <a:off x="1087960" y="2460863"/>
              <a:ext cx="285077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 smtClean="0"/>
            </a:p>
            <a:p>
              <a:endParaRPr lang="en-US" sz="1200" dirty="0" smtClean="0"/>
            </a:p>
            <a:p>
              <a:r>
                <a:rPr lang="en-US" sz="1200" dirty="0" err="1" smtClean="0"/>
                <a:t>Perpustakaan</a:t>
              </a:r>
              <a:r>
                <a:rPr lang="en-US" sz="1200" dirty="0" smtClean="0"/>
                <a:t> </a:t>
              </a:r>
              <a:r>
                <a:rPr lang="en-US" sz="1200" dirty="0" err="1"/>
                <a:t>adalah</a:t>
              </a:r>
              <a:r>
                <a:rPr lang="en-US" sz="1200" dirty="0"/>
                <a:t> </a:t>
              </a:r>
              <a:r>
                <a:rPr lang="en-US" sz="1200" dirty="0" err="1"/>
                <a:t>institusi</a:t>
              </a:r>
              <a:r>
                <a:rPr lang="en-US" sz="1200" dirty="0"/>
                <a:t> </a:t>
              </a:r>
              <a:r>
                <a:rPr lang="en-US" sz="1200" dirty="0" err="1"/>
                <a:t>pengelola</a:t>
              </a:r>
              <a:r>
                <a:rPr lang="en-US" sz="1200" dirty="0"/>
                <a:t> </a:t>
              </a:r>
              <a:r>
                <a:rPr lang="en-US" sz="1200" dirty="0" err="1"/>
                <a:t>koleksi</a:t>
              </a:r>
              <a:r>
                <a:rPr lang="en-US" sz="1200" dirty="0"/>
                <a:t> </a:t>
              </a:r>
              <a:r>
                <a:rPr lang="en-US" sz="1200" dirty="0" err="1"/>
                <a:t>karya</a:t>
              </a:r>
              <a:r>
                <a:rPr lang="en-US" sz="1200" dirty="0"/>
                <a:t> </a:t>
              </a:r>
              <a:r>
                <a:rPr lang="en-US" sz="1200" dirty="0" err="1"/>
                <a:t>tulis</a:t>
              </a:r>
              <a:r>
                <a:rPr lang="en-US" sz="1200" dirty="0"/>
                <a:t>, </a:t>
              </a:r>
              <a:r>
                <a:rPr lang="en-US" sz="1200" dirty="0" err="1"/>
                <a:t>karya</a:t>
              </a:r>
              <a:r>
                <a:rPr lang="en-US" sz="1200" dirty="0"/>
                <a:t> </a:t>
              </a:r>
              <a:r>
                <a:rPr lang="en-US" sz="1200" dirty="0" err="1"/>
                <a:t>cetak</a:t>
              </a:r>
              <a:r>
                <a:rPr lang="en-US" sz="1200" dirty="0"/>
                <a:t>, </a:t>
              </a:r>
              <a:r>
                <a:rPr lang="en-US" sz="1200" dirty="0" err="1"/>
                <a:t>dan</a:t>
              </a:r>
              <a:r>
                <a:rPr lang="en-US" sz="1200" dirty="0"/>
                <a:t>/</a:t>
              </a:r>
              <a:r>
                <a:rPr lang="en-US" sz="1200" dirty="0" err="1"/>
                <a:t>atau</a:t>
              </a:r>
              <a:r>
                <a:rPr lang="en-US" sz="1200" dirty="0"/>
                <a:t> </a:t>
              </a:r>
              <a:r>
                <a:rPr lang="en-US" sz="1200" dirty="0" err="1"/>
                <a:t>karya</a:t>
              </a:r>
              <a:r>
                <a:rPr lang="en-US" sz="1200" dirty="0"/>
                <a:t> </a:t>
              </a:r>
              <a:r>
                <a:rPr lang="en-US" sz="1200" dirty="0" err="1"/>
                <a:t>rekam</a:t>
              </a:r>
              <a:r>
                <a:rPr lang="en-US" sz="1200" dirty="0"/>
                <a:t> </a:t>
              </a:r>
              <a:r>
                <a:rPr lang="en-US" sz="1200" dirty="0" err="1"/>
                <a:t>secara</a:t>
              </a:r>
              <a:r>
                <a:rPr lang="en-US" sz="1200" dirty="0"/>
                <a:t> </a:t>
              </a:r>
              <a:r>
                <a:rPr lang="en-US" sz="1200" dirty="0" err="1"/>
                <a:t>profesional</a:t>
              </a:r>
              <a:r>
                <a:rPr lang="en-US" sz="1200" dirty="0"/>
                <a:t> </a:t>
              </a:r>
              <a:r>
                <a:rPr lang="en-US" sz="1200" dirty="0" err="1"/>
                <a:t>dengan</a:t>
              </a:r>
              <a:r>
                <a:rPr lang="en-US" sz="1200" dirty="0"/>
                <a:t> </a:t>
              </a:r>
              <a:r>
                <a:rPr lang="en-US" sz="1200" dirty="0" err="1"/>
                <a:t>sistem</a:t>
              </a:r>
              <a:r>
                <a:rPr lang="en-US" sz="1200" dirty="0"/>
                <a:t> yang </a:t>
              </a:r>
              <a:r>
                <a:rPr lang="en-US" sz="1200" dirty="0" err="1"/>
                <a:t>baku</a:t>
              </a:r>
              <a:r>
                <a:rPr lang="en-US" sz="1200" dirty="0"/>
                <a:t> </a:t>
              </a:r>
              <a:r>
                <a:rPr lang="en-US" sz="1200" dirty="0" err="1"/>
                <a:t>guna</a:t>
              </a:r>
              <a:r>
                <a:rPr lang="en-US" sz="1200" dirty="0"/>
                <a:t> </a:t>
              </a:r>
              <a:r>
                <a:rPr lang="en-US" sz="1200" dirty="0" err="1"/>
                <a:t>memenuhi</a:t>
              </a:r>
              <a:r>
                <a:rPr lang="en-US" sz="1200" dirty="0"/>
                <a:t> </a:t>
              </a:r>
              <a:r>
                <a:rPr lang="en-US" sz="1200" dirty="0" err="1"/>
                <a:t>kebutuhan</a:t>
              </a:r>
              <a:r>
                <a:rPr lang="en-US" sz="1200" dirty="0"/>
                <a:t> </a:t>
              </a:r>
              <a:r>
                <a:rPr lang="en-US" sz="1200" dirty="0" err="1"/>
                <a:t>pendidikan</a:t>
              </a:r>
              <a:r>
                <a:rPr lang="en-US" sz="1200" dirty="0"/>
                <a:t>, </a:t>
              </a:r>
              <a:r>
                <a:rPr lang="en-US" sz="1200" dirty="0" err="1"/>
                <a:t>penelitian</a:t>
              </a:r>
              <a:r>
                <a:rPr lang="en-US" sz="1200" dirty="0"/>
                <a:t>, </a:t>
              </a:r>
              <a:r>
                <a:rPr lang="en-US" sz="1200" dirty="0" err="1"/>
                <a:t>pelestarian</a:t>
              </a:r>
              <a:r>
                <a:rPr lang="en-US" sz="1200" dirty="0"/>
                <a:t>, </a:t>
              </a:r>
              <a:r>
                <a:rPr lang="en-US" sz="1200" dirty="0" err="1"/>
                <a:t>informasi</a:t>
              </a:r>
              <a:r>
                <a:rPr lang="en-US" sz="1200" dirty="0"/>
                <a:t>,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rekreasi</a:t>
              </a:r>
              <a:r>
                <a:rPr lang="en-US" sz="1200" dirty="0"/>
                <a:t> para </a:t>
              </a:r>
              <a:r>
                <a:rPr lang="en-US" sz="1200" dirty="0" err="1"/>
                <a:t>pemustaka</a:t>
              </a:r>
              <a:endParaRPr lang="en-US" sz="1200" dirty="0"/>
            </a:p>
            <a:p>
              <a:pPr algn="just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="" xmlns:a16="http://schemas.microsoft.com/office/drawing/2014/main" id="{9C5CB2E8-B3A7-4DE0-B2CC-736365263446}"/>
              </a:ext>
            </a:extLst>
          </p:cNvPr>
          <p:cNvGrpSpPr/>
          <p:nvPr/>
        </p:nvGrpSpPr>
        <p:grpSpPr>
          <a:xfrm>
            <a:off x="1138382" y="2845937"/>
            <a:ext cx="3591663" cy="2540669"/>
            <a:chOff x="764720" y="3256145"/>
            <a:chExt cx="3250339" cy="1444331"/>
          </a:xfrm>
        </p:grpSpPr>
        <p:sp>
          <p:nvSpPr>
            <p:cNvPr id="119" name="Oval 118">
              <a:extLst>
                <a:ext uri="{FF2B5EF4-FFF2-40B4-BE49-F238E27FC236}">
                  <a16:creationId xmlns="" xmlns:a16="http://schemas.microsoft.com/office/drawing/2014/main" id="{4CD8841C-D453-44E7-9CE2-70317BC917D2}"/>
                </a:ext>
              </a:extLst>
            </p:cNvPr>
            <p:cNvSpPr/>
            <p:nvPr/>
          </p:nvSpPr>
          <p:spPr>
            <a:xfrm>
              <a:off x="764720" y="3286019"/>
              <a:ext cx="684156" cy="429774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FF4D948F-8670-4F67-B5BD-4AC06968C522}"/>
                </a:ext>
              </a:extLst>
            </p:cNvPr>
            <p:cNvSpPr txBox="1"/>
            <p:nvPr/>
          </p:nvSpPr>
          <p:spPr>
            <a:xfrm>
              <a:off x="1435199" y="3256145"/>
              <a:ext cx="2579860" cy="647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PERPUSTAKAAN PERGURUAN RINGGI</a:t>
              </a:r>
              <a:endPara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en-US" sz="16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Peraturan</a:t>
              </a:r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6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Kep</a:t>
              </a:r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6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Perpustakaan</a:t>
              </a:r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Nasional </a:t>
              </a:r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 13 </a:t>
              </a:r>
              <a:r>
                <a:rPr lang="en-US" sz="16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Tahun</a:t>
              </a:r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2017)</a:t>
              </a:r>
              <a:endPara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="" xmlns:a16="http://schemas.microsoft.com/office/drawing/2014/main" id="{A120E0D6-EFA2-4A08-BFE2-DD70F47E6C48}"/>
                </a:ext>
              </a:extLst>
            </p:cNvPr>
            <p:cNvSpPr txBox="1"/>
            <p:nvPr/>
          </p:nvSpPr>
          <p:spPr>
            <a:xfrm>
              <a:off x="1141326" y="3703169"/>
              <a:ext cx="2820622" cy="997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just"/>
              <a:r>
                <a:rPr lang="en-US" sz="1200" dirty="0" err="1" smtClean="0"/>
                <a:t>Perpustakaan</a:t>
              </a:r>
              <a:r>
                <a:rPr lang="en-US" sz="1200" dirty="0" smtClean="0"/>
                <a:t> </a:t>
              </a:r>
              <a:r>
                <a:rPr lang="en-US" sz="1200" dirty="0"/>
                <a:t>yang </a:t>
              </a:r>
              <a:r>
                <a:rPr lang="en-US" sz="1200" dirty="0" err="1"/>
                <a:t>merupakan</a:t>
              </a:r>
              <a:r>
                <a:rPr lang="en-US" sz="1200" dirty="0"/>
                <a:t> </a:t>
              </a:r>
              <a:r>
                <a:rPr lang="en-US" sz="1200" dirty="0" err="1"/>
                <a:t>bagian</a:t>
              </a:r>
              <a:r>
                <a:rPr lang="en-US" sz="1200" dirty="0"/>
                <a:t> integral </a:t>
              </a:r>
              <a:r>
                <a:rPr lang="en-US" sz="1200" dirty="0" err="1"/>
                <a:t>dari</a:t>
              </a:r>
              <a:r>
                <a:rPr lang="en-US" sz="1200" dirty="0"/>
                <a:t> </a:t>
              </a:r>
              <a:r>
                <a:rPr lang="en-US" sz="1200" dirty="0" err="1" smtClean="0"/>
                <a:t>kegiatan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pendidikan</a:t>
              </a:r>
              <a:r>
                <a:rPr lang="en-US" sz="1200" dirty="0"/>
                <a:t>, </a:t>
              </a:r>
              <a:r>
                <a:rPr lang="en-US" sz="1200" dirty="0" err="1"/>
                <a:t>penelitian</a:t>
              </a:r>
              <a:r>
                <a:rPr lang="en-US" sz="1200" dirty="0"/>
                <a:t>,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pengabdian</a:t>
              </a:r>
              <a:r>
                <a:rPr lang="en-US" sz="1200" dirty="0"/>
                <a:t> </a:t>
              </a:r>
              <a:r>
                <a:rPr lang="en-US" sz="1200" dirty="0" err="1"/>
                <a:t>kepada</a:t>
              </a:r>
              <a:r>
                <a:rPr lang="en-US" sz="1200" dirty="0"/>
                <a:t> </a:t>
              </a:r>
              <a:r>
                <a:rPr lang="en-US" sz="1200" dirty="0" err="1"/>
                <a:t>masyarakat</a:t>
              </a:r>
              <a:r>
                <a:rPr lang="en-US" sz="1200" dirty="0"/>
                <a:t> </a:t>
              </a:r>
              <a:r>
                <a:rPr lang="en-US" sz="1200" dirty="0" err="1" smtClean="0"/>
                <a:t>dan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berfungsi</a:t>
              </a:r>
              <a:r>
                <a:rPr lang="en-US" sz="1200" dirty="0" smtClean="0"/>
                <a:t> </a:t>
              </a:r>
              <a:r>
                <a:rPr lang="en-US" sz="1200" dirty="0" err="1"/>
                <a:t>sebagai</a:t>
              </a:r>
              <a:r>
                <a:rPr lang="en-US" sz="1200" dirty="0"/>
                <a:t> </a:t>
              </a:r>
              <a:r>
                <a:rPr lang="en-US" sz="1200" dirty="0" err="1"/>
                <a:t>pusat</a:t>
              </a:r>
              <a:r>
                <a:rPr lang="en-US" sz="1200" dirty="0"/>
                <a:t> </a:t>
              </a:r>
              <a:r>
                <a:rPr lang="en-US" sz="1200" dirty="0" err="1"/>
                <a:t>sumber</a:t>
              </a:r>
              <a:r>
                <a:rPr lang="en-US" sz="1200" dirty="0"/>
                <a:t> </a:t>
              </a:r>
              <a:r>
                <a:rPr lang="en-US" sz="1200" dirty="0" err="1"/>
                <a:t>belajar</a:t>
              </a:r>
              <a:r>
                <a:rPr lang="en-US" sz="1200" dirty="0"/>
                <a:t> </a:t>
              </a:r>
              <a:r>
                <a:rPr lang="en-US" sz="1200" dirty="0" err="1"/>
                <a:t>untuk</a:t>
              </a:r>
              <a:r>
                <a:rPr lang="en-US" sz="1200" dirty="0"/>
                <a:t> </a:t>
              </a:r>
              <a:r>
                <a:rPr lang="en-US" sz="1200" dirty="0" err="1" smtClean="0"/>
                <a:t>mendukung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tercapainya</a:t>
              </a:r>
              <a:r>
                <a:rPr lang="en-US" sz="1200" dirty="0" smtClean="0"/>
                <a:t> </a:t>
              </a:r>
              <a:r>
                <a:rPr lang="en-US" sz="1200" dirty="0" err="1"/>
                <a:t>tujuan</a:t>
              </a:r>
              <a:r>
                <a:rPr lang="en-US" sz="1200" dirty="0"/>
                <a:t> </a:t>
              </a:r>
              <a:r>
                <a:rPr lang="en-US" sz="1200" dirty="0" err="1"/>
                <a:t>pendidikan</a:t>
              </a:r>
              <a:r>
                <a:rPr lang="en-US" sz="1200" dirty="0"/>
                <a:t> yang </a:t>
              </a:r>
              <a:r>
                <a:rPr lang="en-US" sz="1200" dirty="0" err="1"/>
                <a:t>berkedudukan</a:t>
              </a:r>
              <a:r>
                <a:rPr lang="en-US" sz="1200" dirty="0"/>
                <a:t> di </a:t>
              </a:r>
              <a:r>
                <a:rPr lang="en-US" sz="1200" dirty="0" err="1" smtClean="0"/>
                <a:t>perguruan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tinggi</a:t>
              </a:r>
              <a:r>
                <a:rPr lang="en-US" sz="1200" dirty="0"/>
                <a:t>.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11FBA8A3-D6EF-42EC-AEC1-86283EED452E}"/>
              </a:ext>
            </a:extLst>
          </p:cNvPr>
          <p:cNvGrpSpPr/>
          <p:nvPr/>
        </p:nvGrpSpPr>
        <p:grpSpPr>
          <a:xfrm>
            <a:off x="5117864" y="240530"/>
            <a:ext cx="3568445" cy="3811816"/>
            <a:chOff x="711613" y="1946116"/>
            <a:chExt cx="3227120" cy="1797227"/>
          </a:xfrm>
        </p:grpSpPr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40F3CBE7-0B7F-4BBC-932B-F8A1336F5066}"/>
                </a:ext>
              </a:extLst>
            </p:cNvPr>
            <p:cNvSpPr/>
            <p:nvPr/>
          </p:nvSpPr>
          <p:spPr>
            <a:xfrm>
              <a:off x="711613" y="1946116"/>
              <a:ext cx="683688" cy="37304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A5766AE2-8191-4DD7-9F8B-FB3901844BFC}"/>
                </a:ext>
              </a:extLst>
            </p:cNvPr>
            <p:cNvSpPr txBox="1"/>
            <p:nvPr/>
          </p:nvSpPr>
          <p:spPr>
            <a:xfrm>
              <a:off x="1435199" y="1971170"/>
              <a:ext cx="1962497" cy="740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TUJUAN PERPUASTAKAAN </a:t>
              </a:r>
              <a:endPara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en-US" sz="14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Peraturan</a:t>
              </a:r>
              <a:r>
                <a: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Kep</a:t>
              </a:r>
              <a:r>
                <a: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Perpustakaan</a:t>
              </a:r>
              <a:r>
                <a: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Nasional </a:t>
              </a:r>
              <a:r>
                <a: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 13 </a:t>
              </a:r>
              <a:r>
                <a:rPr lang="en-US" sz="14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Tahun</a:t>
              </a:r>
              <a:r>
                <a:rPr lang="en-US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2017)</a:t>
              </a:r>
            </a:p>
            <a:p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ED76257E-DD5D-4C31-B2AC-F76DC9199544}"/>
                </a:ext>
              </a:extLst>
            </p:cNvPr>
            <p:cNvSpPr txBox="1"/>
            <p:nvPr/>
          </p:nvSpPr>
          <p:spPr>
            <a:xfrm>
              <a:off x="1087960" y="2567927"/>
              <a:ext cx="2850773" cy="1175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b="1" dirty="0"/>
                <a:t>Perpustakaan </a:t>
              </a:r>
              <a:r>
                <a:rPr lang="en-US" sz="1200" b="1" dirty="0" err="1"/>
                <a:t>Perguruan</a:t>
              </a:r>
              <a:r>
                <a:rPr lang="en-US" sz="1200" b="1" dirty="0"/>
                <a:t> Tinggi </a:t>
              </a:r>
              <a:r>
                <a:rPr lang="en-US" sz="1200" b="1" dirty="0" err="1" smtClean="0"/>
                <a:t>bertujuan</a:t>
              </a:r>
              <a:r>
                <a:rPr lang="en-US" sz="1200" b="1" dirty="0" smtClean="0"/>
                <a:t> :</a:t>
              </a:r>
            </a:p>
            <a:p>
              <a:pPr algn="just"/>
              <a:endParaRPr lang="en-US" sz="1200" b="1" dirty="0"/>
            </a:p>
            <a:p>
              <a:pPr marL="228600" indent="-228600" algn="just">
                <a:buFont typeface="+mj-lt"/>
                <a:buAutoNum type="arabicPeriod"/>
              </a:pPr>
              <a:r>
                <a:rPr lang="en-US" sz="1200" dirty="0" err="1" smtClean="0"/>
                <a:t>Menyediakan</a:t>
              </a:r>
              <a:r>
                <a:rPr lang="en-US" sz="1200" dirty="0" smtClean="0"/>
                <a:t> </a:t>
              </a:r>
              <a:r>
                <a:rPr lang="en-US" sz="1200" dirty="0" err="1"/>
                <a:t>bahan</a:t>
              </a:r>
              <a:r>
                <a:rPr lang="en-US" sz="1200" dirty="0"/>
                <a:t> </a:t>
              </a:r>
              <a:r>
                <a:rPr lang="en-US" sz="1200" dirty="0" err="1"/>
                <a:t>perpustakaan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akses</a:t>
              </a:r>
              <a:r>
                <a:rPr lang="en-US" sz="1200" dirty="0"/>
                <a:t> </a:t>
              </a:r>
              <a:r>
                <a:rPr lang="en-US" sz="1200" dirty="0" err="1"/>
                <a:t>informasi</a:t>
              </a:r>
              <a:r>
                <a:rPr lang="en-US" sz="1200" dirty="0"/>
                <a:t> </a:t>
              </a:r>
              <a:r>
                <a:rPr lang="en-US" sz="1200" dirty="0" err="1" smtClean="0"/>
                <a:t>bagi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pemustaka</a:t>
              </a:r>
              <a:r>
                <a:rPr lang="en-US" sz="1200" dirty="0" smtClean="0"/>
                <a:t> </a:t>
              </a:r>
              <a:r>
                <a:rPr lang="en-US" sz="1200" dirty="0" err="1"/>
                <a:t>untuk</a:t>
              </a:r>
              <a:r>
                <a:rPr lang="en-US" sz="1200" dirty="0"/>
                <a:t> </a:t>
              </a:r>
              <a:r>
                <a:rPr lang="en-US" sz="1200" dirty="0" err="1"/>
                <a:t>kepentingan</a:t>
              </a:r>
              <a:r>
                <a:rPr lang="en-US" sz="1200" dirty="0"/>
                <a:t> </a:t>
              </a:r>
              <a:r>
                <a:rPr lang="en-US" sz="1200" dirty="0" err="1"/>
                <a:t>pendidikan</a:t>
              </a:r>
              <a:r>
                <a:rPr lang="en-US" sz="1200" dirty="0"/>
                <a:t>, </a:t>
              </a:r>
              <a:r>
                <a:rPr lang="en-US" sz="1200" dirty="0" err="1"/>
                <a:t>penelitian</a:t>
              </a:r>
              <a:r>
                <a:rPr lang="en-US" sz="1200" dirty="0"/>
                <a:t> </a:t>
              </a:r>
              <a:r>
                <a:rPr lang="en-US" sz="1200" dirty="0" err="1" smtClean="0"/>
                <a:t>dan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pengabdian</a:t>
              </a:r>
              <a:r>
                <a:rPr lang="en-US" sz="1200" dirty="0" smtClean="0"/>
                <a:t> </a:t>
              </a:r>
              <a:r>
                <a:rPr lang="en-US" sz="1200" dirty="0" err="1"/>
                <a:t>kepada</a:t>
              </a:r>
              <a:r>
                <a:rPr lang="en-US" sz="1200" dirty="0"/>
                <a:t> </a:t>
              </a:r>
              <a:r>
                <a:rPr lang="en-US" sz="1200" dirty="0" err="1"/>
                <a:t>masyarakat</a:t>
              </a:r>
              <a:r>
                <a:rPr lang="en-US" sz="1200" dirty="0"/>
                <a:t>;</a:t>
              </a:r>
            </a:p>
            <a:p>
              <a:pPr marL="228600" indent="-228600" algn="just">
                <a:buFont typeface="+mj-lt"/>
                <a:buAutoNum type="arabicPeriod"/>
              </a:pPr>
              <a:r>
                <a:rPr lang="en-US" sz="1200" dirty="0" err="1" smtClean="0"/>
                <a:t>Mengembangkan</a:t>
              </a:r>
              <a:r>
                <a:rPr lang="en-US" sz="1200" dirty="0"/>
                <a:t>, </a:t>
              </a:r>
              <a:r>
                <a:rPr lang="en-US" sz="1200" dirty="0" err="1"/>
                <a:t>mengolah</a:t>
              </a:r>
              <a:r>
                <a:rPr lang="en-US" sz="1200" dirty="0"/>
                <a:t>,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mendayagunakan</a:t>
              </a:r>
              <a:r>
                <a:rPr lang="en-US" sz="1200" dirty="0"/>
                <a:t> </a:t>
              </a:r>
              <a:r>
                <a:rPr lang="en-US" sz="1200" dirty="0" err="1"/>
                <a:t>koleksi</a:t>
              </a:r>
              <a:r>
                <a:rPr lang="en-US" sz="1200" dirty="0"/>
                <a:t>;</a:t>
              </a:r>
            </a:p>
            <a:p>
              <a:pPr marL="228600" indent="-228600" algn="just">
                <a:buFont typeface="+mj-lt"/>
                <a:buAutoNum type="arabicPeriod"/>
              </a:pPr>
              <a:r>
                <a:rPr lang="en-US" sz="1200" dirty="0" err="1" smtClean="0"/>
                <a:t>Meningkatkan</a:t>
              </a:r>
              <a:r>
                <a:rPr lang="en-US" sz="1200" dirty="0" smtClean="0"/>
                <a:t> </a:t>
              </a:r>
              <a:r>
                <a:rPr lang="en-US" sz="1200" dirty="0" err="1">
                  <a:hlinkClick r:id="rId9"/>
                </a:rPr>
                <a:t>literasi</a:t>
              </a:r>
              <a:r>
                <a:rPr lang="en-US" sz="1200" dirty="0">
                  <a:hlinkClick r:id="rId9"/>
                </a:rPr>
                <a:t> </a:t>
              </a:r>
              <a:r>
                <a:rPr lang="en-US" sz="1200" dirty="0" err="1">
                  <a:hlinkClick r:id="rId9"/>
                </a:rPr>
                <a:t>informasi</a:t>
              </a:r>
              <a:r>
                <a:rPr lang="en-US" sz="1200" dirty="0">
                  <a:hlinkClick r:id="rId9"/>
                </a:rPr>
                <a:t> </a:t>
              </a:r>
              <a:r>
                <a:rPr lang="en-US" sz="1200" dirty="0" err="1"/>
                <a:t>pemustaka</a:t>
              </a:r>
              <a:r>
                <a:rPr lang="en-US" sz="1200" dirty="0"/>
                <a:t>;</a:t>
              </a:r>
            </a:p>
            <a:p>
              <a:pPr marL="228600" indent="-228600" algn="just">
                <a:buFont typeface="+mj-lt"/>
                <a:buAutoNum type="arabicPeriod"/>
              </a:pPr>
              <a:r>
                <a:rPr lang="en-US" sz="1200" dirty="0" err="1" smtClean="0"/>
                <a:t>Mendayagunakan</a:t>
              </a:r>
              <a:r>
                <a:rPr lang="en-US" sz="1200" dirty="0" smtClean="0"/>
                <a:t> </a:t>
              </a:r>
              <a:r>
                <a:rPr lang="en-US" sz="1200" dirty="0" err="1"/>
                <a:t>teknologi</a:t>
              </a:r>
              <a:r>
                <a:rPr lang="en-US" sz="1200" dirty="0"/>
                <a:t> </a:t>
              </a:r>
              <a:r>
                <a:rPr lang="en-US" sz="1200" dirty="0" err="1"/>
                <a:t>informasi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komunikasi</a:t>
              </a:r>
              <a:r>
                <a:rPr lang="en-US" sz="1200" dirty="0"/>
                <a:t>;</a:t>
              </a:r>
            </a:p>
            <a:p>
              <a:pPr marL="228600" indent="-228600" algn="just">
                <a:buFont typeface="+mj-lt"/>
                <a:buAutoNum type="arabicPeriod"/>
              </a:pPr>
              <a:r>
                <a:rPr lang="en-US" sz="1200" dirty="0" err="1" smtClean="0"/>
                <a:t>Melestarikan</a:t>
              </a:r>
              <a:r>
                <a:rPr lang="en-US" sz="1200" dirty="0" smtClean="0"/>
                <a:t> </a:t>
              </a:r>
              <a:r>
                <a:rPr lang="en-US" sz="1200" dirty="0" err="1"/>
                <a:t>bahan</a:t>
              </a:r>
              <a:r>
                <a:rPr lang="en-US" sz="1200" dirty="0"/>
                <a:t> </a:t>
              </a:r>
              <a:r>
                <a:rPr lang="en-US" sz="1200" dirty="0" err="1"/>
                <a:t>perpustakaan</a:t>
              </a:r>
              <a:r>
                <a:rPr lang="en-US" sz="1200" dirty="0"/>
                <a:t>, </a:t>
              </a:r>
              <a:r>
                <a:rPr lang="en-US" sz="1200" dirty="0" err="1"/>
                <a:t>baik</a:t>
              </a:r>
              <a:r>
                <a:rPr lang="en-US" sz="1200" dirty="0"/>
                <a:t> </a:t>
              </a:r>
              <a:r>
                <a:rPr lang="en-US" sz="1200" dirty="0" err="1"/>
                <a:t>isi</a:t>
              </a:r>
              <a:r>
                <a:rPr lang="en-US" sz="1200" dirty="0"/>
                <a:t> </a:t>
              </a:r>
              <a:r>
                <a:rPr lang="en-US" sz="1200" dirty="0" err="1"/>
                <a:t>maupun</a:t>
              </a:r>
              <a:r>
                <a:rPr lang="en-US" sz="1200" dirty="0"/>
                <a:t> </a:t>
              </a:r>
              <a:r>
                <a:rPr lang="en-US" sz="1200" dirty="0" err="1"/>
                <a:t>medianya</a:t>
              </a:r>
              <a:r>
                <a:rPr lang="en-US" sz="1200" dirty="0"/>
                <a:t>.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9C5CB2E8-B3A7-4DE0-B2CC-736365263446}"/>
              </a:ext>
            </a:extLst>
          </p:cNvPr>
          <p:cNvGrpSpPr/>
          <p:nvPr/>
        </p:nvGrpSpPr>
        <p:grpSpPr>
          <a:xfrm>
            <a:off x="5183310" y="4116271"/>
            <a:ext cx="3591663" cy="2232893"/>
            <a:chOff x="764720" y="3256145"/>
            <a:chExt cx="3250339" cy="1269365"/>
          </a:xfrm>
        </p:grpSpPr>
        <p:sp>
          <p:nvSpPr>
            <p:cNvPr id="87" name="Oval 86">
              <a:extLst>
                <a:ext uri="{FF2B5EF4-FFF2-40B4-BE49-F238E27FC236}">
                  <a16:creationId xmlns="" xmlns:a16="http://schemas.microsoft.com/office/drawing/2014/main" id="{4CD8841C-D453-44E7-9CE2-70317BC917D2}"/>
                </a:ext>
              </a:extLst>
            </p:cNvPr>
            <p:cNvSpPr/>
            <p:nvPr/>
          </p:nvSpPr>
          <p:spPr>
            <a:xfrm>
              <a:off x="764720" y="3286019"/>
              <a:ext cx="684156" cy="4297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FF4D948F-8670-4F67-B5BD-4AC06968C522}"/>
                </a:ext>
              </a:extLst>
            </p:cNvPr>
            <p:cNvSpPr txBox="1"/>
            <p:nvPr/>
          </p:nvSpPr>
          <p:spPr>
            <a:xfrm>
              <a:off x="1435199" y="3256145"/>
              <a:ext cx="2579860" cy="48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FUNGSI PERPUSTAKAAN</a:t>
              </a:r>
              <a:endPara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en-US" sz="16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Peraturan</a:t>
              </a:r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6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Kep</a:t>
              </a:r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6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Perpustakaan</a:t>
              </a:r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Nasional </a:t>
              </a:r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 13 </a:t>
              </a:r>
              <a:r>
                <a:rPr lang="en-US" sz="16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Tahun</a:t>
              </a:r>
              <a:r>
                <a:rPr lang="en-US" sz="16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2017)</a:t>
              </a:r>
              <a:endPara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A120E0D6-EFA2-4A08-BFE2-DD70F47E6C48}"/>
                </a:ext>
              </a:extLst>
            </p:cNvPr>
            <p:cNvSpPr txBox="1"/>
            <p:nvPr/>
          </p:nvSpPr>
          <p:spPr>
            <a:xfrm>
              <a:off x="1141326" y="3703169"/>
              <a:ext cx="2820622" cy="82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Fungsi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Perpustakaan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Perguruan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Tinggi </a:t>
              </a:r>
              <a:r>
                <a:rPr 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yaitu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</a:t>
              </a:r>
            </a:p>
            <a:p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1) </a:t>
              </a:r>
              <a:r>
                <a:rPr lang="en-US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fungsi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pendidikan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;</a:t>
              </a:r>
            </a:p>
            <a:p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2) </a:t>
              </a:r>
              <a:r>
                <a:rPr lang="en-US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fungsi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penelitian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;</a:t>
              </a:r>
            </a:p>
            <a:p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3) </a:t>
              </a:r>
              <a:r>
                <a:rPr lang="en-US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fungsi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informasi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;</a:t>
              </a:r>
            </a:p>
            <a:p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4) </a:t>
              </a:r>
              <a:r>
                <a:rPr lang="en-US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fungsi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rekreasi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; </a:t>
              </a:r>
              <a:r>
                <a:rPr lang="en-US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dan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5) </a:t>
              </a:r>
              <a:r>
                <a:rPr lang="en-US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fungsi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pelestarian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</p:grpSp>
      <p:pic>
        <p:nvPicPr>
          <p:cNvPr id="49" name="Picture 2" descr="C:\Documents and Settings\unyil\My Documents\file-1174819_960_720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79514" y="3240832"/>
            <a:ext cx="584619" cy="5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9595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2" action="ppaction://hlinksldjump"/>
                </a:rPr>
                <a:t>Home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4" action="ppaction://hlinksldjump"/>
                </a:rPr>
                <a:t>Profile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281943"/>
              <a:ext cx="199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5" action="ppaction://hlinksldjump"/>
                </a:rPr>
                <a:t>Pustakawan</a:t>
              </a:r>
              <a:endParaRPr lang="en-US" sz="24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6" action="ppaction://hlinksldjump"/>
                </a:rPr>
                <a:t>Sejarah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7" action="ppaction://hlinksldjump"/>
                </a:rPr>
                <a:t>Visi</a:t>
              </a:r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7" action="ppaction://hlinksldjump"/>
                </a:rPr>
                <a:t> </a:t>
              </a:r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7" action="ppaction://hlinksldjump"/>
                </a:rPr>
                <a:t>Misi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1838862" y="-3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251163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8" action="ppaction://hlinksldjump"/>
                </a:rPr>
                <a:t>Pengertian</a:t>
              </a:r>
              <a:endParaRPr lang="en-US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293397" y="4225391"/>
            <a:ext cx="4697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dobe Caslon Pro" pitchFamily="18" charset="0"/>
              </a:rPr>
              <a:t>“PERPUSTAKAAN</a:t>
            </a:r>
            <a:r>
              <a:rPr lang="en-US" sz="2000" b="1" dirty="0" smtClean="0">
                <a:solidFill>
                  <a:srgbClr val="FF0000"/>
                </a:solidFill>
                <a:latin typeface="Adobe Caslon Pro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dobe Caslon Pro" pitchFamily="18" charset="0"/>
              </a:rPr>
              <a:t>adalah</a:t>
            </a:r>
            <a:r>
              <a:rPr lang="en-US" sz="2000" b="1" dirty="0" smtClean="0">
                <a:solidFill>
                  <a:srgbClr val="002060"/>
                </a:solidFill>
                <a:latin typeface="Adobe Caslon Pro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dobe Caslon Pro" pitchFamily="18" charset="0"/>
              </a:rPr>
              <a:t>GEDUNG </a:t>
            </a:r>
            <a:r>
              <a:rPr lang="en-US" sz="2000" b="1" dirty="0" err="1" smtClean="0">
                <a:solidFill>
                  <a:srgbClr val="FF0000"/>
                </a:solidFill>
                <a:latin typeface="Adobe Caslon Pro" pitchFamily="18" charset="0"/>
              </a:rPr>
              <a:t>Ilmu</a:t>
            </a:r>
            <a:r>
              <a:rPr lang="en-US" sz="2000" b="1" dirty="0" smtClean="0">
                <a:solidFill>
                  <a:srgbClr val="FF0000"/>
                </a:solidFill>
                <a:latin typeface="Adobe Caslon Pro" pitchFamily="18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Adobe Caslon Pro" pitchFamily="18" charset="0"/>
              </a:rPr>
              <a:t>bukan</a:t>
            </a:r>
            <a:r>
              <a:rPr lang="en-US" sz="2000" b="1" dirty="0" smtClean="0">
                <a:solidFill>
                  <a:srgbClr val="FF0000"/>
                </a:solidFill>
                <a:latin typeface="Adobe Caslon Pro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Caslon Pro" pitchFamily="18" charset="0"/>
              </a:rPr>
              <a:t>Gudang</a:t>
            </a:r>
            <a:r>
              <a:rPr lang="en-US" sz="2000" b="1" dirty="0" smtClean="0">
                <a:solidFill>
                  <a:srgbClr val="FF0000"/>
                </a:solidFill>
                <a:latin typeface="Adobe Caslon Pro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dobe Caslon Pro" pitchFamily="18" charset="0"/>
              </a:rPr>
              <a:t>Ilmu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dobe Caslon Pro" pitchFamily="18" charset="0"/>
              </a:rPr>
              <a:t>”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9062" y="1829609"/>
            <a:ext cx="5300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Perpustakaan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Adalah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Jantung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Perguruan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Tinggi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058961" y="2955085"/>
            <a:ext cx="5300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Perpustakaan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Gudang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Ilmu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5230" y="793357"/>
            <a:ext cx="530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ISTILAH PERPUSTAKAAN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Striped Right Arrow 2"/>
          <p:cNvSpPr/>
          <p:nvPr/>
        </p:nvSpPr>
        <p:spPr>
          <a:xfrm rot="5400000">
            <a:off x="157092" y="4184419"/>
            <a:ext cx="2654102" cy="189782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840793" y="4504020"/>
            <a:ext cx="12866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Next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38" name="Picture 2" descr="C:\Documents and Settings\unyil\My Documents\file-1174819_960_720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18729" y="3240906"/>
            <a:ext cx="584619" cy="5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2394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3717085" y="1501415"/>
            <a:ext cx="376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5969"/>
                </a:solidFill>
                <a:latin typeface="Tw Cen MT" panose="020B0602020104020603" pitchFamily="34" charset="0"/>
              </a:rPr>
              <a:t>Jam </a:t>
            </a:r>
            <a:r>
              <a:rPr lang="en-US" sz="3600" b="1" dirty="0" err="1" smtClean="0">
                <a:solidFill>
                  <a:srgbClr val="FF5969"/>
                </a:solidFill>
                <a:latin typeface="Tw Cen MT" panose="020B0602020104020603" pitchFamily="34" charset="0"/>
              </a:rPr>
              <a:t>Buka</a:t>
            </a:r>
            <a:endParaRPr lang="en-US" sz="3600" b="1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4912209" y="909350"/>
            <a:ext cx="4140553" cy="451824"/>
            <a:chOff x="4679586" y="878988"/>
            <a:chExt cx="1745757" cy="190500"/>
          </a:xfrm>
        </p:grpSpPr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9BCE1F0-A71E-4D4B-BE6A-A381604C28D2}"/>
              </a:ext>
            </a:extLst>
          </p:cNvPr>
          <p:cNvSpPr txBox="1"/>
          <p:nvPr/>
        </p:nvSpPr>
        <p:spPr>
          <a:xfrm>
            <a:off x="3717085" y="2147746"/>
            <a:ext cx="727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w Cen MT" panose="020B0602020104020603" pitchFamily="34" charset="0"/>
              </a:rPr>
              <a:t>Senin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s.d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Kamis</a:t>
            </a:r>
            <a:r>
              <a:rPr lang="en-US" sz="2800" dirty="0" smtClean="0">
                <a:latin typeface="Tw Cen MT" panose="020B0602020104020603" pitchFamily="34" charset="0"/>
              </a:rPr>
              <a:t> : 07.30 </a:t>
            </a:r>
            <a:r>
              <a:rPr lang="en-US" sz="2800" dirty="0" err="1" smtClean="0">
                <a:latin typeface="Tw Cen MT" panose="020B0602020104020603" pitchFamily="34" charset="0"/>
              </a:rPr>
              <a:t>s.d</a:t>
            </a:r>
            <a:r>
              <a:rPr lang="en-US" sz="2800" dirty="0" smtClean="0">
                <a:latin typeface="Tw Cen MT" panose="020B0602020104020603" pitchFamily="34" charset="0"/>
              </a:rPr>
              <a:t> 16.00 WIB</a:t>
            </a:r>
            <a:endParaRPr lang="en-US" sz="2800" dirty="0">
              <a:latin typeface="Tw Cen MT" panose="020B06020201040206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8A16B82-6A3C-46F5-8D32-072FDF89864A}"/>
              </a:ext>
            </a:extLst>
          </p:cNvPr>
          <p:cNvGrpSpPr/>
          <p:nvPr/>
        </p:nvGrpSpPr>
        <p:grpSpPr>
          <a:xfrm>
            <a:off x="-9302800" y="0"/>
            <a:ext cx="12482920" cy="6858000"/>
            <a:chOff x="-290920" y="0"/>
            <a:chExt cx="12482920" cy="6858000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0872792" y="3317843"/>
              <a:ext cx="1992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2" action="ppaction://hlinksldjump"/>
                </a:rPr>
                <a:t>Tata Cara </a:t>
              </a:r>
              <a:r>
                <a:rPr lang="en-US" sz="20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2" action="ppaction://hlinksldjump"/>
                </a:rPr>
                <a:t>Masuk</a:t>
              </a:r>
              <a:endParaRPr lang="en-US" sz="20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E8AD023B-AE8D-405F-90E6-27B0D4707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9A27401-3327-4871-86AC-B461CA62C3AC}"/>
              </a:ext>
            </a:extLst>
          </p:cNvPr>
          <p:cNvGrpSpPr/>
          <p:nvPr/>
        </p:nvGrpSpPr>
        <p:grpSpPr>
          <a:xfrm>
            <a:off x="-8798784" y="0"/>
            <a:ext cx="11447501" cy="6858000"/>
            <a:chOff x="213096" y="0"/>
            <a:chExt cx="11447501" cy="6858000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A728384-87ED-4E87-8F78-97EB653FDC67}"/>
                </a:ext>
              </a:extLst>
            </p:cNvPr>
            <p:cNvSpPr txBox="1"/>
            <p:nvPr/>
          </p:nvSpPr>
          <p:spPr>
            <a:xfrm rot="16200000">
              <a:off x="10341391" y="3198166"/>
              <a:ext cx="199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  <a:latin typeface="Tw Cen MT" panose="020B0602020104020603" pitchFamily="34" charset="0"/>
                  <a:hlinkClick r:id="rId4" action="ppaction://hlinksldjump"/>
                </a:rPr>
                <a:t>Keanggotaan</a:t>
              </a:r>
              <a:endParaRPr lang="en-US" sz="240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2B44F548-697F-412D-9B99-861C27246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C0099890-786A-4F87-960D-5DADE5168909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3EC5869-A976-4328-A864-2BB04E7E7BFC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5" action="ppaction://hlinksldjump"/>
                </a:rPr>
                <a:t>Telusur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7C8E4AB7-ADC0-4FEE-AE7A-994F5DAD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0E4F6447-6163-4D6A-A8D2-BD63B6CB3A42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5CB8CB55-9DEC-4367-900E-7257FE1B874F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9DBAEDD6-7153-4AFF-BDC7-5A225B4B5642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12F9D37B-DE70-4087-8A7F-BBA0BAF5B6CF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6" action="ppaction://hlinksldjump"/>
                </a:rPr>
                <a:t>Sanksi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6FA13E8D-3FCC-4EC2-BD8C-6CE7CA0E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3FD3EE0D-FD02-4885-9AC0-03F414A9888F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60A9D552-2EF0-4DB4-9DC6-F52F2FD55E3C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DA27D1F1-923F-4591-A07A-39E775B734F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0E895421-2372-4C7F-93D2-3B0353A6E7BD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7" action="ppaction://hlinksldjump"/>
                </a:rPr>
                <a:t>Sanksi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1A9D6167-F7B8-4BFF-8BC5-2D13EF0CF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76789F00-2688-429D-926C-15F83152FDBE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FF862AB6-114D-4C6A-B849-5A11B3650265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30105858-8A3E-4676-96A7-18C1A74E36F4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8A634BD7-1512-45B6-AFE4-1EEA636625CB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8" action="ppaction://hlinksldjump"/>
                </a:rPr>
                <a:t>Tamat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9BCE1F0-A71E-4D4B-BE6A-A381604C28D2}"/>
              </a:ext>
            </a:extLst>
          </p:cNvPr>
          <p:cNvSpPr txBox="1"/>
          <p:nvPr/>
        </p:nvSpPr>
        <p:spPr>
          <a:xfrm>
            <a:off x="3717084" y="2632181"/>
            <a:ext cx="727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w Cen MT" panose="020B0602020104020603" pitchFamily="34" charset="0"/>
              </a:rPr>
              <a:t>Jum’at</a:t>
            </a:r>
            <a:r>
              <a:rPr lang="en-US" sz="2800" dirty="0" smtClean="0">
                <a:latin typeface="Tw Cen MT" panose="020B0602020104020603" pitchFamily="34" charset="0"/>
              </a:rPr>
              <a:t> : 07.30 </a:t>
            </a:r>
            <a:r>
              <a:rPr lang="en-US" sz="2800" dirty="0" err="1" smtClean="0">
                <a:latin typeface="Tw Cen MT" panose="020B0602020104020603" pitchFamily="34" charset="0"/>
              </a:rPr>
              <a:t>s.d</a:t>
            </a:r>
            <a:r>
              <a:rPr lang="en-US" sz="2800" dirty="0" smtClean="0">
                <a:latin typeface="Tw Cen MT" panose="020B0602020104020603" pitchFamily="34" charset="0"/>
              </a:rPr>
              <a:t> 16.30 WIB</a:t>
            </a:r>
            <a:endParaRPr lang="en-US" sz="2800" dirty="0">
              <a:latin typeface="Tw Cen MT" panose="020B06020201040206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3717084" y="3071515"/>
            <a:ext cx="376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52CBBE"/>
                </a:solidFill>
                <a:latin typeface="Tw Cen MT" panose="020B0602020104020603" pitchFamily="34" charset="0"/>
              </a:rPr>
              <a:t>Jam </a:t>
            </a:r>
            <a:r>
              <a:rPr lang="en-US" sz="3600" b="1" dirty="0" err="1" smtClean="0">
                <a:solidFill>
                  <a:srgbClr val="52CBBE"/>
                </a:solidFill>
                <a:latin typeface="Tw Cen MT" panose="020B0602020104020603" pitchFamily="34" charset="0"/>
              </a:rPr>
              <a:t>Layanan</a:t>
            </a:r>
            <a:endParaRPr lang="en-US" sz="3600" b="1" dirty="0">
              <a:solidFill>
                <a:srgbClr val="52CBBE"/>
              </a:solidFill>
              <a:latin typeface="Tw Cen MT" panose="020B0602020104020603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79BCE1F0-A71E-4D4B-BE6A-A381604C28D2}"/>
              </a:ext>
            </a:extLst>
          </p:cNvPr>
          <p:cNvSpPr txBox="1"/>
          <p:nvPr/>
        </p:nvSpPr>
        <p:spPr>
          <a:xfrm>
            <a:off x="3717084" y="3717846"/>
            <a:ext cx="727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w Cen MT" panose="020B0602020104020603" pitchFamily="34" charset="0"/>
              </a:rPr>
              <a:t>Senin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s.d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Kamis</a:t>
            </a:r>
            <a:r>
              <a:rPr lang="en-US" sz="2800" dirty="0" smtClean="0">
                <a:latin typeface="Tw Cen MT" panose="020B0602020104020603" pitchFamily="34" charset="0"/>
              </a:rPr>
              <a:t> : 08.00 </a:t>
            </a:r>
            <a:r>
              <a:rPr lang="en-US" sz="2800" dirty="0" err="1" smtClean="0">
                <a:latin typeface="Tw Cen MT" panose="020B0602020104020603" pitchFamily="34" charset="0"/>
              </a:rPr>
              <a:t>s.d</a:t>
            </a:r>
            <a:r>
              <a:rPr lang="en-US" sz="2800" dirty="0" smtClean="0">
                <a:latin typeface="Tw Cen MT" panose="020B0602020104020603" pitchFamily="34" charset="0"/>
              </a:rPr>
              <a:t> 15.30 WIB</a:t>
            </a:r>
            <a:endParaRPr lang="en-US" sz="2800" dirty="0">
              <a:latin typeface="Tw Cen MT" panose="020B06020201040206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79BCE1F0-A71E-4D4B-BE6A-A381604C28D2}"/>
              </a:ext>
            </a:extLst>
          </p:cNvPr>
          <p:cNvSpPr txBox="1"/>
          <p:nvPr/>
        </p:nvSpPr>
        <p:spPr>
          <a:xfrm>
            <a:off x="3717083" y="4202281"/>
            <a:ext cx="727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w Cen MT" panose="020B0602020104020603" pitchFamily="34" charset="0"/>
              </a:rPr>
              <a:t>Jum’at</a:t>
            </a:r>
            <a:r>
              <a:rPr lang="en-US" sz="2800" dirty="0" smtClean="0">
                <a:latin typeface="Tw Cen MT" panose="020B0602020104020603" pitchFamily="34" charset="0"/>
              </a:rPr>
              <a:t> : 08.00 </a:t>
            </a:r>
            <a:r>
              <a:rPr lang="en-US" sz="2800" dirty="0" err="1" smtClean="0">
                <a:latin typeface="Tw Cen MT" panose="020B0602020104020603" pitchFamily="34" charset="0"/>
              </a:rPr>
              <a:t>s.d</a:t>
            </a:r>
            <a:r>
              <a:rPr lang="en-US" sz="2800" dirty="0" smtClean="0">
                <a:latin typeface="Tw Cen MT" panose="020B0602020104020603" pitchFamily="34" charset="0"/>
              </a:rPr>
              <a:t> 16.00 WIB</a:t>
            </a:r>
            <a:endParaRPr lang="en-US" sz="2800" dirty="0">
              <a:latin typeface="Tw Cen MT" panose="020B0602020104020603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3789082" y="4703868"/>
            <a:ext cx="376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Tw Cen MT" panose="020B0602020104020603" pitchFamily="34" charset="0"/>
              </a:rPr>
              <a:t>Jam </a:t>
            </a:r>
            <a:r>
              <a:rPr lang="en-US" sz="3600" b="1" dirty="0" err="1" smtClean="0">
                <a:solidFill>
                  <a:srgbClr val="FFC000"/>
                </a:solidFill>
                <a:latin typeface="Tw Cen MT" panose="020B0602020104020603" pitchFamily="34" charset="0"/>
              </a:rPr>
              <a:t>Istirahat</a:t>
            </a:r>
            <a:endParaRPr lang="en-US" sz="3600" b="1" dirty="0">
              <a:solidFill>
                <a:srgbClr val="FFC000"/>
              </a:solidFill>
              <a:latin typeface="Tw Cen MT" panose="020B06020201040206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79BCE1F0-A71E-4D4B-BE6A-A381604C28D2}"/>
              </a:ext>
            </a:extLst>
          </p:cNvPr>
          <p:cNvSpPr txBox="1"/>
          <p:nvPr/>
        </p:nvSpPr>
        <p:spPr>
          <a:xfrm>
            <a:off x="3789082" y="5350199"/>
            <a:ext cx="727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w Cen MT" panose="020B0602020104020603" pitchFamily="34" charset="0"/>
              </a:rPr>
              <a:t>Senin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s.d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Kamis</a:t>
            </a:r>
            <a:r>
              <a:rPr lang="en-US" sz="2800" dirty="0" smtClean="0">
                <a:latin typeface="Tw Cen MT" panose="020B0602020104020603" pitchFamily="34" charset="0"/>
              </a:rPr>
              <a:t> : 12.00 </a:t>
            </a:r>
            <a:r>
              <a:rPr lang="en-US" sz="2800" dirty="0" err="1" smtClean="0">
                <a:latin typeface="Tw Cen MT" panose="020B0602020104020603" pitchFamily="34" charset="0"/>
              </a:rPr>
              <a:t>s.d</a:t>
            </a:r>
            <a:r>
              <a:rPr lang="en-US" sz="2800" dirty="0" smtClean="0">
                <a:latin typeface="Tw Cen MT" panose="020B0602020104020603" pitchFamily="34" charset="0"/>
              </a:rPr>
              <a:t> 13.00 WIB</a:t>
            </a:r>
            <a:endParaRPr lang="en-US" sz="2800" dirty="0">
              <a:latin typeface="Tw Cen MT" panose="020B06020201040206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79BCE1F0-A71E-4D4B-BE6A-A381604C28D2}"/>
              </a:ext>
            </a:extLst>
          </p:cNvPr>
          <p:cNvSpPr txBox="1"/>
          <p:nvPr/>
        </p:nvSpPr>
        <p:spPr>
          <a:xfrm>
            <a:off x="3789081" y="5834634"/>
            <a:ext cx="727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w Cen MT" panose="020B0602020104020603" pitchFamily="34" charset="0"/>
              </a:rPr>
              <a:t>Jum’at</a:t>
            </a:r>
            <a:r>
              <a:rPr lang="en-US" sz="2800" dirty="0" smtClean="0">
                <a:latin typeface="Tw Cen MT" panose="020B0602020104020603" pitchFamily="34" charset="0"/>
              </a:rPr>
              <a:t> : 11.30 </a:t>
            </a:r>
            <a:r>
              <a:rPr lang="en-US" sz="2800" dirty="0" err="1" smtClean="0">
                <a:latin typeface="Tw Cen MT" panose="020B0602020104020603" pitchFamily="34" charset="0"/>
              </a:rPr>
              <a:t>s.d</a:t>
            </a:r>
            <a:r>
              <a:rPr lang="en-US" sz="2800" dirty="0" smtClean="0">
                <a:latin typeface="Tw Cen MT" panose="020B0602020104020603" pitchFamily="34" charset="0"/>
              </a:rPr>
              <a:t> 13.00 WIB</a:t>
            </a:r>
            <a:endParaRPr lang="en-US" sz="2800" dirty="0">
              <a:latin typeface="Tw Cen MT" panose="020B06020201040206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4698720" y="234877"/>
            <a:ext cx="485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w Cen MT" panose="020B0602020104020603" pitchFamily="34" charset="0"/>
              </a:rPr>
              <a:t>INFORMASI LAYANAN</a:t>
            </a:r>
            <a:endParaRPr lang="en-US" sz="36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985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  <a:hlinkClick r:id="rId3" action="ppaction://hlinksldjump"/>
                </a:rPr>
                <a:t>Info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1" cy="6858000"/>
            <a:chOff x="213096" y="0"/>
            <a:chExt cx="11447501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341391" y="3198166"/>
              <a:ext cx="199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4" action="ppaction://hlinksldjump"/>
                </a:rPr>
                <a:t>Keanggotaan</a:t>
              </a:r>
              <a:endParaRPr lang="en-US" sz="24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9117129" y="3281943"/>
              <a:ext cx="199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6" action="ppaction://hlinksldjump"/>
                </a:rPr>
                <a:t>Telusur</a:t>
              </a:r>
              <a:endParaRPr lang="en-US" sz="24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746452" y="3189607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7" action="ppaction://hlinksldjump"/>
                </a:rPr>
                <a:t>Sirkulasi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C2E1C67-7A8F-4EB5-AB00-3C754858084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7795C74-0308-4781-BEE6-B62AE6D17152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8" action="ppaction://hlinksldjump"/>
                </a:rPr>
                <a:t>Sanksi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0EEF0"/>
                  </a:solidFill>
                  <a:latin typeface="Tw Cen MT" panose="020B0602020104020603" pitchFamily="34" charset="0"/>
                  <a:hlinkClick r:id="rId9" action="ppaction://hlinksldjump"/>
                </a:rPr>
                <a:t>Tamat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3709568" y="539682"/>
            <a:ext cx="62206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>
                <a:solidFill>
                  <a:srgbClr val="FF5969"/>
                </a:solidFill>
                <a:latin typeface="Tw Cen MT" panose="020B0602020104020603" pitchFamily="34" charset="0"/>
              </a:rPr>
              <a:t>TATA CARA MASUK KE PERPUSTAKAAN</a:t>
            </a:r>
            <a:endParaRPr lang="en-US" sz="4400" b="1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3300644" y="3455016"/>
            <a:ext cx="212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Penitipan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3377301" y="4774225"/>
            <a:ext cx="212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solidFill>
                  <a:srgbClr val="FFC000"/>
                </a:solidFill>
                <a:latin typeface="Tw Cen MT" panose="020B0602020104020603" pitchFamily="34" charset="0"/>
                <a:hlinkClick r:id="rId10"/>
              </a:rPr>
              <a:t>A</a:t>
            </a:r>
            <a:r>
              <a:rPr lang="en-US" sz="3600" b="1" dirty="0" smtClean="0">
                <a:solidFill>
                  <a:srgbClr val="FFC000"/>
                </a:solidFill>
                <a:latin typeface="Tw Cen MT" panose="020B0602020104020603" pitchFamily="34" charset="0"/>
                <a:hlinkClick r:id="rId10"/>
              </a:rPr>
              <a:t>BSEN</a:t>
            </a:r>
            <a:endParaRPr lang="en-US" sz="3600" b="1" dirty="0">
              <a:solidFill>
                <a:srgbClr val="FFC000"/>
              </a:solidFill>
              <a:latin typeface="Tw Cen MT" panose="020B06020201040206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5429215" y="3731257"/>
            <a:ext cx="188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EC630"/>
                </a:solidFill>
                <a:latin typeface="Tw Cen MT" panose="020B0602020104020603" pitchFamily="34" charset="0"/>
              </a:rPr>
              <a:t>Katalog</a:t>
            </a:r>
            <a:endParaRPr lang="en-US" sz="3600" b="1" dirty="0">
              <a:solidFill>
                <a:srgbClr val="FEC630"/>
              </a:solidFill>
              <a:latin typeface="Tw Cen MT" panose="020B06020201040206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5899426" y="4724375"/>
            <a:ext cx="4277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Layanan Pengguna</a:t>
            </a:r>
            <a:endParaRPr lang="en-US" sz="36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9247828" y="5370706"/>
            <a:ext cx="2454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Ruang Baca</a:t>
            </a:r>
            <a:endParaRPr lang="en-US" sz="3600" b="1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099086" y="4054424"/>
            <a:ext cx="0" cy="719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4761238" y="4377590"/>
            <a:ext cx="1144509" cy="669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48" idx="1"/>
          </p:cNvCxnSpPr>
          <p:nvPr/>
        </p:nvCxnSpPr>
        <p:spPr>
          <a:xfrm>
            <a:off x="4761238" y="5047540"/>
            <a:ext cx="4486590" cy="646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47" idx="1"/>
          </p:cNvCxnSpPr>
          <p:nvPr/>
        </p:nvCxnSpPr>
        <p:spPr>
          <a:xfrm>
            <a:off x="4761238" y="5047540"/>
            <a:ext cx="11381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3034800" y="5330660"/>
            <a:ext cx="212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ll MT" panose="02020503060305020303" pitchFamily="18" charset="0"/>
                <a:cs typeface="ACS  Morgan" pitchFamily="2" charset="-78"/>
              </a:rPr>
              <a:t>(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ell MT" panose="02020503060305020303" pitchFamily="18" charset="0"/>
                <a:cs typeface="ACS  Morgan" pitchFamily="2" charset="-78"/>
              </a:rPr>
              <a:t>Klik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ll MT" panose="02020503060305020303" pitchFamily="18" charset="0"/>
                <a:cs typeface="ACS  Morgan" pitchFamily="2" charset="-78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ell MT" panose="02020503060305020303" pitchFamily="18" charset="0"/>
                <a:cs typeface="ACS  Morgan" pitchFamily="2" charset="-78"/>
              </a:rPr>
              <a:t>Simulasi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ll MT" panose="02020503060305020303" pitchFamily="18" charset="0"/>
                <a:cs typeface="ACS  Morgan" pitchFamily="2" charset="-78"/>
              </a:rPr>
              <a:t>)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latin typeface="Bell MT" panose="02020503060305020303" pitchFamily="18" charset="0"/>
              <a:cs typeface="ACS  Morgan" pitchFamily="2" charset="-78"/>
            </a:endParaRPr>
          </a:p>
        </p:txBody>
      </p:sp>
      <p:pic>
        <p:nvPicPr>
          <p:cNvPr id="87" name="Picture 2" descr="C:\Documents and Settings\unyil\My Documents\file-1174819_960_72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11439" y="3240832"/>
            <a:ext cx="584619" cy="5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7835900" y="1986231"/>
            <a:ext cx="318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Ruang</a:t>
            </a:r>
            <a:r>
              <a:rPr lang="en-US" sz="3600" b="1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w Cen MT" panose="020B0602020104020603" pitchFamily="34" charset="0"/>
              </a:rPr>
              <a:t>Koleksi</a:t>
            </a:r>
            <a:endParaRPr lang="en-US" sz="3600" b="1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080071" y="3455016"/>
            <a:ext cx="646331" cy="646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080071" y="4101347"/>
            <a:ext cx="12279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7694025" y="3009788"/>
            <a:ext cx="15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Online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8307979" y="3731258"/>
            <a:ext cx="186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Manual</a:t>
            </a:r>
            <a:endParaRPr lang="en-US" sz="36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004300" y="2692398"/>
            <a:ext cx="736600" cy="736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372600" y="2692398"/>
            <a:ext cx="368300" cy="1196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930202" y="2692398"/>
            <a:ext cx="839398" cy="2728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26513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5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85" grpId="0"/>
      <p:bldP spid="88" grpId="0"/>
      <p:bldP spid="89" grpId="0"/>
      <p:bldP spid="90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727</Words>
  <Application>Microsoft Office PowerPoint</Application>
  <PresentationFormat>Custom</PresentationFormat>
  <Paragraphs>219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unyil</cp:lastModifiedBy>
  <cp:revision>108</cp:revision>
  <dcterms:created xsi:type="dcterms:W3CDTF">2017-01-05T13:17:27Z</dcterms:created>
  <dcterms:modified xsi:type="dcterms:W3CDTF">2018-08-30T17:12:48Z</dcterms:modified>
</cp:coreProperties>
</file>